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 id="2147484472" r:id="rId5"/>
  </p:sldMasterIdLst>
  <p:notesMasterIdLst>
    <p:notesMasterId r:id="rId89"/>
  </p:notesMasterIdLst>
  <p:handoutMasterIdLst>
    <p:handoutMasterId r:id="rId90"/>
  </p:handoutMasterIdLst>
  <p:sldIdLst>
    <p:sldId id="1374" r:id="rId6"/>
    <p:sldId id="1649" r:id="rId7"/>
    <p:sldId id="1384" r:id="rId8"/>
    <p:sldId id="1632" r:id="rId9"/>
    <p:sldId id="1505" r:id="rId10"/>
    <p:sldId id="1506" r:id="rId11"/>
    <p:sldId id="1507" r:id="rId12"/>
    <p:sldId id="1508" r:id="rId13"/>
    <p:sldId id="1509" r:id="rId14"/>
    <p:sldId id="1510" r:id="rId15"/>
    <p:sldId id="1511" r:id="rId16"/>
    <p:sldId id="1512" r:id="rId17"/>
    <p:sldId id="1588" r:id="rId18"/>
    <p:sldId id="1590" r:id="rId19"/>
    <p:sldId id="1650" r:id="rId20"/>
    <p:sldId id="1651" r:id="rId21"/>
    <p:sldId id="1652" r:id="rId22"/>
    <p:sldId id="1514" r:id="rId23"/>
    <p:sldId id="1515" r:id="rId24"/>
    <p:sldId id="1663" r:id="rId25"/>
    <p:sldId id="1661" r:id="rId26"/>
    <p:sldId id="1662" r:id="rId27"/>
    <p:sldId id="1664" r:id="rId28"/>
    <p:sldId id="1522" r:id="rId29"/>
    <p:sldId id="1523" r:id="rId30"/>
    <p:sldId id="1612" r:id="rId31"/>
    <p:sldId id="1524" r:id="rId32"/>
    <p:sldId id="1648" r:id="rId33"/>
    <p:sldId id="1591" r:id="rId34"/>
    <p:sldId id="1526" r:id="rId35"/>
    <p:sldId id="1527" r:id="rId36"/>
    <p:sldId id="1528" r:id="rId37"/>
    <p:sldId id="1529" r:id="rId38"/>
    <p:sldId id="1530" r:id="rId39"/>
    <p:sldId id="1531" r:id="rId40"/>
    <p:sldId id="1534" r:id="rId41"/>
    <p:sldId id="1659" r:id="rId42"/>
    <p:sldId id="1536" r:id="rId43"/>
    <p:sldId id="1537" r:id="rId44"/>
    <p:sldId id="1538" r:id="rId45"/>
    <p:sldId id="1539" r:id="rId46"/>
    <p:sldId id="1627" r:id="rId47"/>
    <p:sldId id="1628" r:id="rId48"/>
    <p:sldId id="1644" r:id="rId49"/>
    <p:sldId id="1645" r:id="rId50"/>
    <p:sldId id="1540" r:id="rId51"/>
    <p:sldId id="1541" r:id="rId52"/>
    <p:sldId id="1626" r:id="rId53"/>
    <p:sldId id="1542" r:id="rId54"/>
    <p:sldId id="1543" r:id="rId55"/>
    <p:sldId id="1545" r:id="rId56"/>
    <p:sldId id="1544" r:id="rId57"/>
    <p:sldId id="1546" r:id="rId58"/>
    <p:sldId id="1547" r:id="rId59"/>
    <p:sldId id="1549" r:id="rId60"/>
    <p:sldId id="1551" r:id="rId61"/>
    <p:sldId id="1552" r:id="rId62"/>
    <p:sldId id="1553" r:id="rId63"/>
    <p:sldId id="1554" r:id="rId64"/>
    <p:sldId id="1555" r:id="rId65"/>
    <p:sldId id="1556" r:id="rId66"/>
    <p:sldId id="1557" r:id="rId67"/>
    <p:sldId id="1561" r:id="rId68"/>
    <p:sldId id="1631" r:id="rId69"/>
    <p:sldId id="1564" r:id="rId70"/>
    <p:sldId id="1565" r:id="rId71"/>
    <p:sldId id="1566" r:id="rId72"/>
    <p:sldId id="1567" r:id="rId73"/>
    <p:sldId id="1568" r:id="rId74"/>
    <p:sldId id="1571" r:id="rId75"/>
    <p:sldId id="1572" r:id="rId76"/>
    <p:sldId id="1576" r:id="rId77"/>
    <p:sldId id="1577" r:id="rId78"/>
    <p:sldId id="1578" r:id="rId79"/>
    <p:sldId id="1636" r:id="rId80"/>
    <p:sldId id="1637" r:id="rId81"/>
    <p:sldId id="1581" r:id="rId82"/>
    <p:sldId id="1582" r:id="rId83"/>
    <p:sldId id="1665" r:id="rId84"/>
    <p:sldId id="1616" r:id="rId85"/>
    <p:sldId id="1617" r:id="rId86"/>
    <p:sldId id="1618" r:id="rId87"/>
    <p:sldId id="1500" r:id="rId8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214 ROSLYN ANALYZERS ON LIVE CODE" id="{E1C8FB21-FF75-44A0-8090-B2FB240B014B}">
          <p14:sldIdLst>
            <p14:sldId id="1374"/>
            <p14:sldId id="1649"/>
            <p14:sldId id="1384"/>
            <p14:sldId id="1632"/>
            <p14:sldId id="1505"/>
            <p14:sldId id="1506"/>
            <p14:sldId id="1507"/>
            <p14:sldId id="1508"/>
            <p14:sldId id="1509"/>
            <p14:sldId id="1510"/>
            <p14:sldId id="1511"/>
            <p14:sldId id="1512"/>
            <p14:sldId id="1588"/>
            <p14:sldId id="1590"/>
            <p14:sldId id="1650"/>
            <p14:sldId id="1651"/>
            <p14:sldId id="1652"/>
            <p14:sldId id="1514"/>
            <p14:sldId id="1515"/>
            <p14:sldId id="1663"/>
            <p14:sldId id="1661"/>
            <p14:sldId id="1662"/>
            <p14:sldId id="1664"/>
            <p14:sldId id="1522"/>
            <p14:sldId id="1523"/>
            <p14:sldId id="1612"/>
            <p14:sldId id="1524"/>
            <p14:sldId id="1648"/>
            <p14:sldId id="1591"/>
            <p14:sldId id="1526"/>
            <p14:sldId id="1527"/>
            <p14:sldId id="1528"/>
            <p14:sldId id="1529"/>
            <p14:sldId id="1530"/>
            <p14:sldId id="1531"/>
            <p14:sldId id="1534"/>
            <p14:sldId id="1659"/>
            <p14:sldId id="1536"/>
            <p14:sldId id="1537"/>
            <p14:sldId id="1538"/>
            <p14:sldId id="1539"/>
            <p14:sldId id="1627"/>
            <p14:sldId id="1628"/>
            <p14:sldId id="1644"/>
            <p14:sldId id="1645"/>
            <p14:sldId id="1540"/>
            <p14:sldId id="1541"/>
            <p14:sldId id="1626"/>
            <p14:sldId id="1542"/>
            <p14:sldId id="1543"/>
            <p14:sldId id="1545"/>
            <p14:sldId id="1544"/>
            <p14:sldId id="1546"/>
            <p14:sldId id="1547"/>
            <p14:sldId id="1549"/>
            <p14:sldId id="1551"/>
            <p14:sldId id="1552"/>
            <p14:sldId id="1553"/>
            <p14:sldId id="1554"/>
            <p14:sldId id="1555"/>
            <p14:sldId id="1556"/>
            <p14:sldId id="1557"/>
            <p14:sldId id="1561"/>
            <p14:sldId id="1631"/>
            <p14:sldId id="1564"/>
            <p14:sldId id="1565"/>
            <p14:sldId id="1566"/>
            <p14:sldId id="1567"/>
            <p14:sldId id="1568"/>
            <p14:sldId id="1571"/>
            <p14:sldId id="1572"/>
            <p14:sldId id="1576"/>
            <p14:sldId id="1577"/>
            <p14:sldId id="1578"/>
            <p14:sldId id="1636"/>
            <p14:sldId id="1637"/>
            <p14:sldId id="1581"/>
            <p14:sldId id="1582"/>
            <p14:sldId id="1665"/>
            <p14:sldId id="1616"/>
            <p14:sldId id="1617"/>
            <p14:sldId id="1618"/>
            <p14:sldId id="15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56" autoAdjust="0"/>
    <p:restoredTop sz="52335" autoAdjust="0"/>
  </p:normalViewPr>
  <p:slideViewPr>
    <p:cSldViewPr>
      <p:cViewPr varScale="1">
        <p:scale>
          <a:sx n="58" d="100"/>
          <a:sy n="58" d="100"/>
        </p:scale>
        <p:origin x="175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howGuides="1">
      <p:cViewPr varScale="1">
        <p:scale>
          <a:sx n="60" d="100"/>
          <a:sy n="60" d="100"/>
        </p:scale>
        <p:origin x="2237" y="43"/>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jhealy\OneDrive%20-%20Microsoft\FY17\hw\static-code-analysis-result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jhealy\OneDrive%20-%20Microsoft\FY17\hw\static-code-analysis-results.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healy\OneDrive%20-%20Microsoft\FY17\hw\static-code-analysis-result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'[static-code-analysis-results.xlsx]ValueNet-High-Medium'!$C$4:$C$8</cx:f>
        <cx:lvl ptCount="5">
          <cx:pt idx="0">Exception Pattern</cx:pt>
          <cx:pt idx="1">Memory</cx:pt>
          <cx:pt idx="2">Craftsmanship</cx:pt>
          <cx:pt idx="3">OO Patterns</cx:pt>
          <cx:pt idx="4">Performance</cx:pt>
        </cx:lvl>
      </cx:strDim>
      <cx:numDim type="size">
        <cx:f>'[static-code-analysis-results.xlsx]ValueNet-High-Medium'!$D$4:$D$8</cx:f>
        <cx:lvl ptCount="5" formatCode="General">
          <cx:pt idx="0">241</cx:pt>
          <cx:pt idx="1">208</cx:pt>
          <cx:pt idx="2">201</cx:pt>
          <cx:pt idx="3">168</cx:pt>
          <cx:pt idx="4">76</cx:pt>
        </cx:lvl>
      </cx:numDim>
    </cx:data>
  </cx:chartData>
  <cx:chart>
    <cx:title pos="t" align="ctr" overlay="0">
      <cx:tx>
        <cx:txData>
          <cx:v>Defects by Area</cx:v>
        </cx:txData>
      </cx:tx>
      <cx:txPr>
        <a:bodyPr spcFirstLastPara="1" vertOverflow="ellipsis" wrap="square" lIns="0" tIns="0" rIns="0" bIns="0" anchor="ctr" anchorCtr="1"/>
        <a:lstStyle/>
        <a:p>
          <a:pPr algn="ctr">
            <a:defRPr/>
          </a:pPr>
          <a:r>
            <a:rPr lang="en-US"/>
            <a:t>Defects by Area</a:t>
          </a:r>
        </a:p>
      </cx:txPr>
    </cx:title>
    <cx:plotArea>
      <cx:plotAreaRegion>
        <cx:series layoutId="treemap" uniqueId="{1F562608-B995-4E3D-B368-0986AE623103}">
          <cx:dataLabels pos="ctr">
            <cx:visibility seriesName="0" categoryName="1" value="0"/>
          </cx:dataLabels>
          <cx:dataId val="0"/>
          <cx:layoutPr>
            <cx:parentLabelLayout val="overlapping"/>
          </cx:layoutPr>
        </cx:series>
      </cx:plotAreaRegion>
    </cx:plotArea>
    <cx:legend pos="r"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'[static-code-analysis-results.xlsx]ViolationByProject'!$D$13:$D$42</cx:f>
        <cx:lvl ptCount="30">
          <cx:pt idx="0">Repository</cx:pt>
          <cx:pt idx="1">Web.Utils.Service.Client</cx:pt>
          <cx:pt idx="2">Entity</cx:pt>
          <cx:pt idx="3">Web.Shell</cx:pt>
          <cx:pt idx="4">Provider</cx:pt>
          <cx:pt idx="5">Common.Helpers</cx:pt>
          <cx:pt idx="6">Web.ViewModels</cx:pt>
          <cx:pt idx="7">Common.AuditLog</cx:pt>
          <cx:pt idx="8">Mobile.Web</cx:pt>
          <cx:pt idx="9">RadioModel</cx:pt>
          <cx:pt idx="10">Common.isomHelpers</cx:pt>
          <cx:pt idx="11">Common.Constants</cx:pt>
          <cx:pt idx="12">Service.Library</cx:pt>
          <cx:pt idx="13">Common.SecurityFramework</cx:pt>
          <cx:pt idx="14">Common.Logger</cx:pt>
          <cx:pt idx="15">RadioProgrammingFeatures</cx:pt>
          <cx:pt idx="16">Common.SignalRHubNotification</cx:pt>
          <cx:pt idx="17">Common.EmailComponent</cx:pt>
          <cx:pt idx="18">Common.Caching</cx:pt>
          <cx:pt idx="19">Common.ExceptionHandler</cx:pt>
          <cx:pt idx="20">Common.Authorization</cx:pt>
          <cx:pt idx="21">Common.ExternalServiceClient</cx:pt>
          <cx:pt idx="22">RadioUtilities</cx:pt>
          <cx:pt idx="23">Common.Localization</cx:pt>
          <cx:pt idx="24">ValuenetHub</cx:pt>
          <cx:pt idx="25">CustomISOMMapperContext</cx:pt>
          <cx:pt idx="26">Common.Encryption</cx:pt>
          <cx:pt idx="27">Common.RestClient</cx:pt>
          <cx:pt idx="28">Web.Utils</cx:pt>
          <cx:pt idx="29">Common.Logging</cx:pt>
        </cx:lvl>
      </cx:strDim>
      <cx:numDim type="size">
        <cx:f>'[static-code-analysis-results.xlsx]ViolationByProject'!$E$13:$E$42</cx:f>
        <cx:lvl ptCount="30" formatCode="General">
          <cx:pt idx="0">270</cx:pt>
          <cx:pt idx="1">208</cx:pt>
          <cx:pt idx="2">142</cx:pt>
          <cx:pt idx="3">58</cx:pt>
          <cx:pt idx="4">49</cx:pt>
          <cx:pt idx="5">25</cx:pt>
          <cx:pt idx="6">20</cx:pt>
          <cx:pt idx="7">18</cx:pt>
          <cx:pt idx="8">17</cx:pt>
          <cx:pt idx="9">9</cx:pt>
          <cx:pt idx="10">7</cx:pt>
          <cx:pt idx="11">7</cx:pt>
          <cx:pt idx="12">5</cx:pt>
          <cx:pt idx="13">5</cx:pt>
          <cx:pt idx="14">5</cx:pt>
          <cx:pt idx="15">4</cx:pt>
          <cx:pt idx="16">4</cx:pt>
          <cx:pt idx="17">4</cx:pt>
          <cx:pt idx="18">3</cx:pt>
          <cx:pt idx="19">3</cx:pt>
          <cx:pt idx="20">3</cx:pt>
          <cx:pt idx="21">3</cx:pt>
          <cx:pt idx="22">2</cx:pt>
          <cx:pt idx="23">2</cx:pt>
          <cx:pt idx="24">1</cx:pt>
          <cx:pt idx="25">1</cx:pt>
          <cx:pt idx="26">1</cx:pt>
          <cx:pt idx="27">1</cx:pt>
          <cx:pt idx="28">0</cx:pt>
          <cx:pt idx="29">0</cx:pt>
        </cx:lvl>
      </cx:numDim>
    </cx:data>
  </cx:chartData>
  <cx:chart>
    <cx:title pos="t" align="ctr" overlay="0">
      <cx:tx>
        <cx:txData>
          <cx:v>Defects by Project</cx:v>
        </cx:txData>
      </cx:tx>
      <cx:txPr>
        <a:bodyPr spcFirstLastPara="1" vertOverflow="ellipsis" wrap="square" lIns="0" tIns="0" rIns="0" bIns="0" anchor="ctr" anchorCtr="1"/>
        <a:lstStyle/>
        <a:p>
          <a:pPr algn="ctr">
            <a:defRPr/>
          </a:pPr>
          <a:r>
            <a:rPr lang="en-US" b="1" dirty="0"/>
            <a:t>Defects by Project</a:t>
          </a:r>
        </a:p>
      </cx:txPr>
    </cx:title>
    <cx:plotArea>
      <cx:plotAreaRegion>
        <cx:series layoutId="treemap" uniqueId="{17B537B8-BE12-4E2A-9917-F042B38947CF}">
          <cx:tx>
            <cx:txData>
              <cx:f>'[static-code-analysis-results.xlsx]ViolationByProject'!$E$12</cx:f>
              <cx:v>Violations</cx:v>
            </cx:txData>
          </cx:tx>
          <cx:dataLabels pos="inEnd">
            <cx:visibility seriesName="0" categoryName="1" value="0"/>
          </cx:dataLabels>
          <cx:dataId val="0"/>
          <cx:layoutPr>
            <cx:parentLabelLayout val="overlapping"/>
          </cx:layoutPr>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'[static-code-analysis-results.xlsx]ViolationByFile'!$L$7:$L$27</cx:f>
        <cx:lvl ptCount="21">
          <cx:pt idx="0">AccountManagementClient.cs</cx:pt>
          <cx:pt idx="1">CommunicatorProgramming.cs</cx:pt>
          <cx:pt idx="2">CommunicatorProgrammingClient.cs</cx:pt>
          <cx:pt idx="3">AccountManagement.cs</cx:pt>
          <cx:pt idx="4">TCAccountManagementClient.cs</cx:pt>
          <cx:pt idx="5">PanelNotification.cs</cx:pt>
          <cx:pt idx="6">PanelNotificationClient.cs</cx:pt>
          <cx:pt idx="7">ReportsMangement.cs</cx:pt>
          <cx:pt idx="8">ReportManagementMDX.cs</cx:pt>
          <cx:pt idx="9">TemplateManagementController.cs</cx:pt>
          <cx:pt idx="10">PanelConfiguration.cs</cx:pt>
          <cx:pt idx="11">FirmwareJob.cs</cx:pt>
          <cx:pt idx="12">RadioModelUnitTest.cs</cx:pt>
          <cx:pt idx="13">UserManagement.cs</cx:pt>
          <cx:pt idx="14">AuditLogConstant.cs</cx:pt>
          <cx:pt idx="15">FirmwareManagementClient.cs</cx:pt>
          <cx:pt idx="16">CommunicatorProgrammingProvider.cs</cx:pt>
          <cx:pt idx="17">AuthenticationClient.cs</cx:pt>
          <cx:pt idx="18">TCAccountManagementProvider.cs</cx:pt>
          <cx:pt idx="19">PanelConfigurationProvider.cs</cx:pt>
          <cx:pt idx="20">SystemConfigController.cs</cx:pt>
        </cx:lvl>
      </cx:strDim>
      <cx:numDim type="size">
        <cx:f>'[static-code-analysis-results.xlsx]ViolationByFile'!$M$7:$M$27</cx:f>
        <cx:lvl ptCount="21" formatCode="General">
          <cx:pt idx="0">69</cx:pt>
          <cx:pt idx="1">61</cx:pt>
          <cx:pt idx="2">46</cx:pt>
          <cx:pt idx="3">44</cx:pt>
          <cx:pt idx="4">34</cx:pt>
          <cx:pt idx="5">27</cx:pt>
          <cx:pt idx="6">26</cx:pt>
          <cx:pt idx="7">22</cx:pt>
          <cx:pt idx="8">20</cx:pt>
          <cx:pt idx="9">20</cx:pt>
          <cx:pt idx="10">18</cx:pt>
          <cx:pt idx="11">17</cx:pt>
          <cx:pt idx="12">17</cx:pt>
          <cx:pt idx="13">14</cx:pt>
          <cx:pt idx="14">12</cx:pt>
          <cx:pt idx="15">12</cx:pt>
          <cx:pt idx="16">11</cx:pt>
          <cx:pt idx="17">11</cx:pt>
          <cx:pt idx="18">10</cx:pt>
          <cx:pt idx="19">10</cx:pt>
          <cx:pt idx="20">10</cx:pt>
        </cx:lvl>
      </cx:numDim>
    </cx:data>
  </cx:chartData>
  <cx:chart>
    <cx:title pos="t" align="ctr" overlay="0">
      <cx:tx>
        <cx:txData>
          <cx:v>Defects by File</cx:v>
        </cx:txData>
      </cx:tx>
      <cx:txPr>
        <a:bodyPr spcFirstLastPara="1" vertOverflow="ellipsis" wrap="square" lIns="0" tIns="0" rIns="0" bIns="0" anchor="ctr" anchorCtr="1"/>
        <a:lstStyle/>
        <a:p>
          <a:pPr algn="ctr">
            <a:defRPr/>
          </a:pPr>
          <a:r>
            <a:rPr lang="en-US"/>
            <a:t>Defects by File</a:t>
          </a:r>
        </a:p>
      </cx:txPr>
    </cx:title>
    <cx:plotArea>
      <cx:plotAreaRegion>
        <cx:series layoutId="treemap" uniqueId="{A85DA1F4-6AC9-49D2-86EB-B9A467B69494}">
          <cx:tx>
            <cx:txData>
              <cx:f>'[static-code-analysis-results.xlsx]ViolationByFile'!$M$6</cx:f>
              <cx:v>Violations</cx:v>
            </cx:txData>
          </cx:tx>
          <cx:dataLabels pos="ctr">
            <cx:visibility seriesName="0" categoryName="1" value="0"/>
          </cx:dataLabels>
          <cx:dataId val="0"/>
          <cx:layoutPr>
            <cx:parentLabelLayout val="overlapping"/>
          </cx:layoutPr>
        </cx:series>
      </cx:plotAreaRegion>
    </cx:plotArea>
    <cx:legend pos="r"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6/10/2021 8:40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6/10/2021 8:40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45605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6/10/2021 8:40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19608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https://docs.microsoft.com/en-us/visualstudio/code-quality/install-net-analyzers?view=vs-2019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6/10/2021 8:40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0966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6462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18407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11343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10216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532372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6/10/2021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16226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16A67F-BA11-4C27-8FA0-1F37C3C903EE}"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A5B67-7D30-42C5-96B7-472DF3079468}" type="slidenum">
              <a:rPr lang="en-US" smtClean="0"/>
              <a:t>‹#›</a:t>
            </a:fld>
            <a:endParaRPr lang="en-US"/>
          </a:p>
        </p:txBody>
      </p:sp>
    </p:spTree>
    <p:extLst>
      <p:ext uri="{BB962C8B-B14F-4D97-AF65-F5344CB8AC3E}">
        <p14:creationId xmlns:p14="http://schemas.microsoft.com/office/powerpoint/2010/main" val="1258560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16A67F-BA11-4C27-8FA0-1F37C3C903EE}"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A5B67-7D30-42C5-96B7-472DF3079468}" type="slidenum">
              <a:rPr lang="en-US" smtClean="0"/>
              <a:t>‹#›</a:t>
            </a:fld>
            <a:endParaRPr lang="en-US"/>
          </a:p>
        </p:txBody>
      </p:sp>
    </p:spTree>
    <p:extLst>
      <p:ext uri="{BB962C8B-B14F-4D97-AF65-F5344CB8AC3E}">
        <p14:creationId xmlns:p14="http://schemas.microsoft.com/office/powerpoint/2010/main" val="2686942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45430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125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471" r:id="rId3"/>
    <p:sldLayoutId id="2147484390" r:id="rId4"/>
    <p:sldLayoutId id="2147484392" r:id="rId5"/>
    <p:sldLayoutId id="2147484394" r:id="rId6"/>
    <p:sldLayoutId id="2147484396" r:id="rId7"/>
    <p:sldLayoutId id="2147484397" r:id="rId8"/>
    <p:sldLayoutId id="2147484398" r:id="rId9"/>
    <p:sldLayoutId id="2147484399" r:id="rId10"/>
    <p:sldLayoutId id="2147484400" r:id="rId11"/>
    <p:sldLayoutId id="2147484401" r:id="rId12"/>
    <p:sldLayoutId id="2147484403" r:id="rId13"/>
    <p:sldLayoutId id="2147484464" r:id="rId14"/>
    <p:sldLayoutId id="2147484404" r:id="rId15"/>
    <p:sldLayoutId id="2147484405" r:id="rId16"/>
    <p:sldLayoutId id="2147484407" r:id="rId17"/>
    <p:sldLayoutId id="2147484409" r:id="rId18"/>
    <p:sldLayoutId id="2147484410" r:id="rId19"/>
    <p:sldLayoutId id="2147484480" r:id="rId20"/>
    <p:sldLayoutId id="214748448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36932969"/>
      </p:ext>
    </p:extLst>
  </p:cSld>
  <p:clrMap bg1="dk1" tx1="lt1" bg2="dk2" tx2="lt2" accent1="accent1" accent2="accent2" accent3="accent3" accent4="accent4" accent5="accent5" accent6="accent6" hlink="hlink" folHlink="folHlink"/>
  <p:sldLayoutIdLst>
    <p:sldLayoutId id="21474844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ode-cracker"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www.sonarlint.org/visualstudio/index.html"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otnet-security-guard.github.io/" TargetMode="External"/><Relationship Id="rId2" Type="http://schemas.openxmlformats.org/officeDocument/2006/relationships/hyperlink" Target="https://github.com/Wintellect/Wintellect.Analyzers"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hyperlink" Target="https://msdn.microsoft.com/en-us/library/microsoft.aspnet.signalr.client.hubconnection.dispose" TargetMode="Externa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0.xml"/><Relationship Id="rId5" Type="http://schemas.openxmlformats.org/officeDocument/2006/relationships/image" Target="../media/image41.sv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2435705" cy="1828786"/>
          </a:xfrm>
        </p:spPr>
        <p:txBody>
          <a:bodyPr/>
          <a:lstStyle/>
          <a:p>
            <a:r>
              <a:rPr lang="en-US" sz="4800" dirty="0"/>
              <a:t>Roslyn Analyzers and Real World Code</a:t>
            </a:r>
            <a:br>
              <a:rPr lang="en-US" sz="4800" dirty="0"/>
            </a:br>
            <a:r>
              <a:rPr lang="en-US" sz="3200" i="1" dirty="0"/>
              <a:t>clones and disposing and oh my…</a:t>
            </a:r>
            <a:endParaRPr lang="en-US" sz="4800" i="1" dirty="0"/>
          </a:p>
        </p:txBody>
      </p:sp>
      <p:sp>
        <p:nvSpPr>
          <p:cNvPr id="5" name="Text Placeholder 4"/>
          <p:cNvSpPr>
            <a:spLocks noGrp="1"/>
          </p:cNvSpPr>
          <p:nvPr>
            <p:ph type="body" sz="quarter" idx="12"/>
          </p:nvPr>
        </p:nvSpPr>
        <p:spPr>
          <a:xfrm>
            <a:off x="3932647" y="5691798"/>
            <a:ext cx="8503828" cy="1828007"/>
          </a:xfrm>
        </p:spPr>
        <p:txBody>
          <a:bodyPr/>
          <a:lstStyle/>
          <a:p>
            <a:pPr algn="r"/>
            <a:r>
              <a:rPr lang="en-US" sz="2400" dirty="0"/>
              <a:t>Joe Healy – Microsoft – Tampa, FL</a:t>
            </a:r>
          </a:p>
          <a:p>
            <a:pPr algn="r"/>
            <a:r>
              <a:rPr lang="en-US" sz="2400" dirty="0"/>
              <a:t>Cloud Solution Architect</a:t>
            </a:r>
          </a:p>
          <a:p>
            <a:pPr algn="r"/>
            <a:r>
              <a:rPr lang="en-US" sz="2400" dirty="0"/>
              <a:t>jhealy@microsoft.com</a:t>
            </a:r>
          </a:p>
        </p:txBody>
      </p:sp>
    </p:spTree>
    <p:extLst>
      <p:ext uri="{BB962C8B-B14F-4D97-AF65-F5344CB8AC3E}">
        <p14:creationId xmlns:p14="http://schemas.microsoft.com/office/powerpoint/2010/main" val="277729846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7 clones</a:t>
            </a:r>
          </a:p>
        </p:txBody>
      </p:sp>
      <p:sp>
        <p:nvSpPr>
          <p:cNvPr id="2" name="Title 1"/>
          <p:cNvSpPr>
            <a:spLocks noGrp="1"/>
          </p:cNvSpPr>
          <p:nvPr>
            <p:ph type="title"/>
          </p:nvPr>
        </p:nvSpPr>
        <p:spPr/>
        <p:txBody>
          <a:bodyPr/>
          <a:lstStyle/>
          <a:p>
            <a:r>
              <a:rPr lang="en-US" dirty="0" err="1"/>
              <a:t>RadioModel</a:t>
            </a:r>
            <a:r>
              <a:rPr lang="en-US" dirty="0"/>
              <a:t> Cloned in all these classes</a:t>
            </a:r>
          </a:p>
        </p:txBody>
      </p:sp>
      <p:pic>
        <p:nvPicPr>
          <p:cNvPr id="6" name="Picture 5"/>
          <p:cNvPicPr>
            <a:picLocks noChangeAspect="1"/>
          </p:cNvPicPr>
          <p:nvPr/>
        </p:nvPicPr>
        <p:blipFill>
          <a:blip r:embed="rId2"/>
          <a:stretch>
            <a:fillRect/>
          </a:stretch>
        </p:blipFill>
        <p:spPr>
          <a:xfrm>
            <a:off x="-177290" y="2034238"/>
            <a:ext cx="12339128" cy="4023628"/>
          </a:xfrm>
          <a:prstGeom prst="rect">
            <a:avLst/>
          </a:prstGeom>
        </p:spPr>
      </p:pic>
    </p:spTree>
    <p:extLst>
      <p:ext uri="{BB962C8B-B14F-4D97-AF65-F5344CB8AC3E}">
        <p14:creationId xmlns:p14="http://schemas.microsoft.com/office/powerpoint/2010/main" val="3348015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1612749"/>
          </a:xfrm>
        </p:spPr>
        <p:txBody>
          <a:bodyPr/>
          <a:lstStyle/>
          <a:p>
            <a:pPr lvl="0"/>
            <a:r>
              <a:rPr lang="en-US" sz="3200" dirty="0" err="1"/>
              <a:t>AccountManagementController.cs</a:t>
            </a:r>
            <a:r>
              <a:rPr lang="en-US" sz="3200" dirty="0"/>
              <a:t> in lines 1078-1092, as well as 1171-1185</a:t>
            </a:r>
          </a:p>
          <a:p>
            <a:pPr lvl="0"/>
            <a:r>
              <a:rPr lang="en-US" sz="3200" dirty="0" err="1"/>
              <a:t>CommProgrammingController.cs</a:t>
            </a:r>
            <a:r>
              <a:rPr lang="en-US" sz="3200" dirty="0"/>
              <a:t>, lines 83-878 as well as 888-902</a:t>
            </a:r>
          </a:p>
        </p:txBody>
      </p:sp>
      <p:sp>
        <p:nvSpPr>
          <p:cNvPr id="2" name="Title 1"/>
          <p:cNvSpPr>
            <a:spLocks noGrp="1"/>
          </p:cNvSpPr>
          <p:nvPr>
            <p:ph type="title"/>
          </p:nvPr>
        </p:nvSpPr>
        <p:spPr/>
        <p:txBody>
          <a:bodyPr/>
          <a:lstStyle/>
          <a:p>
            <a:r>
              <a:rPr lang="en-US" dirty="0"/>
              <a:t>Same Code, Same File</a:t>
            </a:r>
          </a:p>
        </p:txBody>
      </p:sp>
      <p:sp>
        <p:nvSpPr>
          <p:cNvPr id="4" name="TextBox 3"/>
          <p:cNvSpPr txBox="1"/>
          <p:nvPr/>
        </p:nvSpPr>
        <p:spPr>
          <a:xfrm>
            <a:off x="655637" y="3192462"/>
            <a:ext cx="5638800" cy="3170099"/>
          </a:xfrm>
          <a:prstGeom prst="rect">
            <a:avLst/>
          </a:prstGeom>
          <a:solidFill>
            <a:schemeClr val="bg1"/>
          </a:solidFill>
          <a:ln w="25400">
            <a:solidFill>
              <a:schemeClr val="tx1"/>
            </a:solidFill>
          </a:ln>
        </p:spPr>
        <p:txBody>
          <a:bodyPr wrap="square" rtlCol="0">
            <a:spAutoFit/>
          </a:bodyPr>
          <a:lstStyle/>
          <a:p>
            <a:r>
              <a:rPr lang="en-US" sz="1000" dirty="0">
                <a:latin typeface="Consolas" panose="020B0609020204030204" pitchFamily="49" charset="0"/>
              </a:rPr>
              <a:t>private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GetCommunicatorDetails</a:t>
            </a:r>
            <a:r>
              <a:rPr lang="en-US" sz="1000" dirty="0">
                <a:latin typeface="Consolas" panose="020B0609020204030204" pitchFamily="49" charset="0"/>
              </a:rPr>
              <a:t>(Account account)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commDetail</a:t>
            </a:r>
            <a:r>
              <a:rPr lang="en-US" sz="1000" dirty="0">
                <a:latin typeface="Consolas" panose="020B0609020204030204" pitchFamily="49" charset="0"/>
              </a:rPr>
              <a:t> = new </a:t>
            </a:r>
            <a:r>
              <a:rPr lang="en-US" sz="1000" dirty="0" err="1">
                <a:latin typeface="Consolas" panose="020B0609020204030204" pitchFamily="49" charset="0"/>
              </a:rPr>
              <a:t>CommunicatorDetailModel</a:t>
            </a:r>
            <a:r>
              <a:rPr lang="en-US" sz="1000" dirty="0">
                <a:latin typeface="Consolas" panose="020B0609020204030204" pitchFamily="49" charset="0"/>
              </a:rPr>
              <a:t>();</a:t>
            </a:r>
          </a:p>
          <a:p>
            <a:r>
              <a:rPr lang="en-US" sz="1000" dirty="0">
                <a:latin typeface="Consolas" panose="020B0609020204030204" pitchFamily="49" charset="0"/>
              </a:rPr>
              <a:t>            string[] languages = </a:t>
            </a:r>
            <a:r>
              <a:rPr lang="en-US" sz="1000" dirty="0" err="1">
                <a:latin typeface="Consolas" panose="020B0609020204030204" pitchFamily="49" charset="0"/>
              </a:rPr>
              <a:t>Request.UserLanguages</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languages.Count</a:t>
            </a:r>
            <a:r>
              <a:rPr lang="en-US" sz="1000" dirty="0">
                <a:latin typeface="Consolas" panose="020B0609020204030204" pitchFamily="49" charset="0"/>
              </a:rPr>
              <a:t>() &gt; 0)</a:t>
            </a:r>
          </a:p>
          <a:p>
            <a:r>
              <a:rPr lang="en-US" sz="1000" dirty="0">
                <a:latin typeface="Consolas" panose="020B0609020204030204" pitchFamily="49" charset="0"/>
              </a:rPr>
              <a:t>            {</a:t>
            </a:r>
          </a:p>
          <a:p>
            <a:r>
              <a:rPr lang="en-US" sz="1000" dirty="0">
                <a:latin typeface="Consolas" panose="020B0609020204030204" pitchFamily="49" charset="0"/>
              </a:rPr>
              <a:t>                try</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new </a:t>
            </a:r>
            <a:r>
              <a:rPr lang="en-US" sz="1000" dirty="0" err="1">
                <a:latin typeface="Consolas" panose="020B0609020204030204" pitchFamily="49" charset="0"/>
              </a:rPr>
              <a:t>CultureInfo</a:t>
            </a:r>
            <a:r>
              <a:rPr lang="en-US" sz="1000" dirty="0">
                <a:latin typeface="Consolas" panose="020B0609020204030204" pitchFamily="49" charset="0"/>
              </a:rPr>
              <a:t>(languages[0]);</a:t>
            </a:r>
          </a:p>
          <a:p>
            <a:r>
              <a:rPr lang="en-US" sz="1000" dirty="0">
                <a:latin typeface="Consolas" panose="020B0609020204030204" pitchFamily="49" charset="0"/>
              </a:rPr>
              <a:t>                }</a:t>
            </a:r>
          </a:p>
          <a:p>
            <a:r>
              <a:rPr lang="en-US" sz="1000" dirty="0">
                <a:latin typeface="Consolas" panose="020B0609020204030204" pitchFamily="49" charset="0"/>
              </a:rPr>
              <a:t>                catch (</a:t>
            </a:r>
            <a:r>
              <a:rPr lang="en-US" sz="1000" dirty="0" err="1">
                <a:latin typeface="Consolas" panose="020B0609020204030204" pitchFamily="49" charset="0"/>
              </a:rPr>
              <a:t>CultureNotFoundException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else</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endParaRPr lang="en-US" sz="1000" dirty="0">
              <a:latin typeface="Consolas" panose="020B0609020204030204" pitchFamily="49" charset="0"/>
            </a:endParaRPr>
          </a:p>
          <a:p>
            <a:endParaRPr lang="en-US" sz="1000" dirty="0">
              <a:latin typeface="Consolas" panose="020B0609020204030204" pitchFamily="49" charset="0"/>
            </a:endParaRPr>
          </a:p>
        </p:txBody>
      </p:sp>
      <p:sp>
        <p:nvSpPr>
          <p:cNvPr id="5" name="TextBox 4"/>
          <p:cNvSpPr txBox="1"/>
          <p:nvPr/>
        </p:nvSpPr>
        <p:spPr>
          <a:xfrm>
            <a:off x="6493808" y="3192462"/>
            <a:ext cx="5480653" cy="3139321"/>
          </a:xfrm>
          <a:prstGeom prst="rect">
            <a:avLst/>
          </a:prstGeom>
          <a:solidFill>
            <a:schemeClr val="bg1"/>
          </a:solidFill>
          <a:ln w="25400">
            <a:solidFill>
              <a:schemeClr val="tx1"/>
            </a:solidFill>
          </a:ln>
        </p:spPr>
        <p:txBody>
          <a:bodyPr wrap="square" rtlCol="0">
            <a:spAutoFit/>
          </a:bodyPr>
          <a:lstStyle/>
          <a:p>
            <a:r>
              <a:rPr lang="en-US" sz="1000" dirty="0">
                <a:latin typeface="Consolas" panose="020B0609020204030204" pitchFamily="49" charset="0"/>
              </a:rPr>
              <a:t>private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GetCommunicatorDetails</a:t>
            </a:r>
            <a:r>
              <a:rPr lang="en-US" sz="1000" dirty="0">
                <a:latin typeface="Consolas" panose="020B0609020204030204" pitchFamily="49" charset="0"/>
              </a:rPr>
              <a:t>(Account account)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commDetail</a:t>
            </a:r>
            <a:r>
              <a:rPr lang="en-US" sz="1000" dirty="0">
                <a:latin typeface="Consolas" panose="020B0609020204030204" pitchFamily="49" charset="0"/>
              </a:rPr>
              <a:t> = new </a:t>
            </a:r>
            <a:r>
              <a:rPr lang="en-US" sz="1000" dirty="0" err="1">
                <a:latin typeface="Consolas" panose="020B0609020204030204" pitchFamily="49" charset="0"/>
              </a:rPr>
              <a:t>CommunicatorDetailModel</a:t>
            </a:r>
            <a:r>
              <a:rPr lang="en-US" sz="1000" dirty="0">
                <a:latin typeface="Consolas" panose="020B0609020204030204" pitchFamily="49" charset="0"/>
              </a:rPr>
              <a:t>();</a:t>
            </a:r>
          </a:p>
          <a:p>
            <a:r>
              <a:rPr lang="en-US" sz="1000" dirty="0">
                <a:latin typeface="Consolas" panose="020B0609020204030204" pitchFamily="49" charset="0"/>
              </a:rPr>
              <a:t>            string[] languages = </a:t>
            </a:r>
            <a:r>
              <a:rPr lang="en-US" sz="1000" dirty="0" err="1">
                <a:latin typeface="Consolas" panose="020B0609020204030204" pitchFamily="49" charset="0"/>
              </a:rPr>
              <a:t>Request.UserLanguages</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languages.Count</a:t>
            </a:r>
            <a:r>
              <a:rPr lang="en-US" sz="1000" dirty="0">
                <a:latin typeface="Consolas" panose="020B0609020204030204" pitchFamily="49" charset="0"/>
              </a:rPr>
              <a:t>() &gt; 0)</a:t>
            </a:r>
          </a:p>
          <a:p>
            <a:r>
              <a:rPr lang="en-US" sz="1000" dirty="0">
                <a:latin typeface="Consolas" panose="020B0609020204030204" pitchFamily="49" charset="0"/>
              </a:rPr>
              <a:t>            {</a:t>
            </a:r>
          </a:p>
          <a:p>
            <a:r>
              <a:rPr lang="en-US" sz="1000" dirty="0">
                <a:latin typeface="Consolas" panose="020B0609020204030204" pitchFamily="49" charset="0"/>
              </a:rPr>
              <a:t>                try</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new </a:t>
            </a:r>
            <a:r>
              <a:rPr lang="en-US" sz="1000" dirty="0" err="1">
                <a:latin typeface="Consolas" panose="020B0609020204030204" pitchFamily="49" charset="0"/>
              </a:rPr>
              <a:t>CultureInfo</a:t>
            </a:r>
            <a:r>
              <a:rPr lang="en-US" sz="1000" dirty="0">
                <a:latin typeface="Consolas" panose="020B0609020204030204" pitchFamily="49" charset="0"/>
              </a:rPr>
              <a:t>(languages[0]);</a:t>
            </a:r>
          </a:p>
          <a:p>
            <a:r>
              <a:rPr lang="en-US" sz="1000" dirty="0">
                <a:latin typeface="Consolas" panose="020B0609020204030204" pitchFamily="49" charset="0"/>
              </a:rPr>
              <a:t>                }</a:t>
            </a:r>
          </a:p>
          <a:p>
            <a:r>
              <a:rPr lang="en-US" sz="1000" dirty="0">
                <a:latin typeface="Consolas" panose="020B0609020204030204" pitchFamily="49" charset="0"/>
              </a:rPr>
              <a:t>                catch (</a:t>
            </a:r>
            <a:r>
              <a:rPr lang="en-US" sz="1000" dirty="0" err="1">
                <a:latin typeface="Consolas" panose="020B0609020204030204" pitchFamily="49" charset="0"/>
              </a:rPr>
              <a:t>CultureNotFoundException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else</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endParaRPr lang="en-US" dirty="0">
              <a:latin typeface="Consolas" panose="020B0609020204030204" pitchFamily="49" charset="0"/>
            </a:endParaRPr>
          </a:p>
        </p:txBody>
      </p:sp>
    </p:spTree>
    <p:extLst>
      <p:ext uri="{BB962C8B-B14F-4D97-AF65-F5344CB8AC3E}">
        <p14:creationId xmlns:p14="http://schemas.microsoft.com/office/powerpoint/2010/main" val="38830315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738664"/>
          </a:xfrm>
        </p:spPr>
        <p:txBody>
          <a:bodyPr/>
          <a:lstStyle/>
          <a:p>
            <a:r>
              <a:rPr lang="en-US" dirty="0"/>
              <a:t>Can anyone tell me the </a:t>
            </a:r>
            <a:r>
              <a:rPr lang="en-US" dirty="0" err="1"/>
              <a:t>RegEx</a:t>
            </a:r>
            <a:r>
              <a:rPr lang="en-US" dirty="0"/>
              <a:t> to validate an email?</a:t>
            </a:r>
          </a:p>
        </p:txBody>
      </p:sp>
      <p:sp>
        <p:nvSpPr>
          <p:cNvPr id="2" name="Title 1"/>
          <p:cNvSpPr>
            <a:spLocks noGrp="1"/>
          </p:cNvSpPr>
          <p:nvPr>
            <p:ph type="title"/>
          </p:nvPr>
        </p:nvSpPr>
        <p:spPr/>
        <p:txBody>
          <a:bodyPr/>
          <a:lstStyle/>
          <a:p>
            <a:r>
              <a:rPr lang="en-US" dirty="0" err="1"/>
              <a:t>ValidateEmailRegEx</a:t>
            </a:r>
            <a:endParaRPr lang="en-US" dirty="0"/>
          </a:p>
        </p:txBody>
      </p:sp>
    </p:spTree>
    <p:extLst>
      <p:ext uri="{BB962C8B-B14F-4D97-AF65-F5344CB8AC3E}">
        <p14:creationId xmlns:p14="http://schemas.microsoft.com/office/powerpoint/2010/main" val="6182530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738664"/>
          </a:xfrm>
        </p:spPr>
        <p:txBody>
          <a:bodyPr/>
          <a:lstStyle/>
          <a:p>
            <a:pPr lvl="0"/>
            <a:r>
              <a:rPr lang="en-US" dirty="0"/>
              <a:t>Reproduced 3 times.  Not trivial client custom logic</a:t>
            </a:r>
          </a:p>
        </p:txBody>
      </p:sp>
      <p:sp>
        <p:nvSpPr>
          <p:cNvPr id="2" name="Title 1"/>
          <p:cNvSpPr>
            <a:spLocks noGrp="1"/>
          </p:cNvSpPr>
          <p:nvPr>
            <p:ph type="title"/>
          </p:nvPr>
        </p:nvSpPr>
        <p:spPr/>
        <p:txBody>
          <a:bodyPr/>
          <a:lstStyle/>
          <a:p>
            <a:r>
              <a:rPr lang="en-US" dirty="0" err="1"/>
              <a:t>ValidateEmail</a:t>
            </a:r>
            <a:r>
              <a:rPr lang="en-US" dirty="0"/>
              <a:t> </a:t>
            </a:r>
            <a:r>
              <a:rPr lang="en-US" dirty="0" err="1"/>
              <a:t>RegEx</a:t>
            </a:r>
            <a:endParaRPr lang="en-US" dirty="0"/>
          </a:p>
        </p:txBody>
      </p:sp>
      <p:sp>
        <p:nvSpPr>
          <p:cNvPr id="4" name="TextBox 3"/>
          <p:cNvSpPr txBox="1"/>
          <p:nvPr/>
        </p:nvSpPr>
        <p:spPr>
          <a:xfrm>
            <a:off x="823336" y="1951514"/>
            <a:ext cx="10925831" cy="7478970"/>
          </a:xfrm>
          <a:prstGeom prst="rect">
            <a:avLst/>
          </a:prstGeom>
          <a:solidFill>
            <a:schemeClr val="bg1"/>
          </a:solidFill>
          <a:ln w="25400">
            <a:solidFill>
              <a:schemeClr val="tx1"/>
            </a:solidFill>
          </a:ln>
        </p:spPr>
        <p:txBody>
          <a:bodyPr wrap="square" rtlCol="0">
            <a:spAutoFit/>
          </a:bodyPr>
          <a:lstStyle/>
          <a:p>
            <a:r>
              <a:rPr lang="en-US" sz="1600" b="1" dirty="0">
                <a:latin typeface="Consolas" panose="020B0609020204030204" pitchFamily="49" charset="0"/>
              </a:rPr>
              <a:t>bool </a:t>
            </a:r>
            <a:r>
              <a:rPr lang="en-US" sz="1600" b="1" dirty="0" err="1">
                <a:latin typeface="Consolas" panose="020B0609020204030204" pitchFamily="49" charset="0"/>
              </a:rPr>
              <a:t>retVal</a:t>
            </a:r>
            <a:r>
              <a:rPr lang="en-US" sz="1600" b="1" dirty="0">
                <a:latin typeface="Consolas" panose="020B0609020204030204" pitchFamily="49" charset="0"/>
              </a:rPr>
              <a:t> = false;</a:t>
            </a:r>
          </a:p>
          <a:p>
            <a:r>
              <a:rPr lang="en-US" sz="1600" b="1" dirty="0">
                <a:latin typeface="Consolas" panose="020B0609020204030204" pitchFamily="49" charset="0"/>
              </a:rPr>
              <a:t>// regex source msdn.microsoft.com/</a:t>
            </a:r>
            <a:r>
              <a:rPr lang="en-US" sz="1600" b="1" dirty="0" err="1">
                <a:latin typeface="Consolas" panose="020B0609020204030204" pitchFamily="49" charset="0"/>
              </a:rPr>
              <a:t>en</a:t>
            </a:r>
            <a:r>
              <a:rPr lang="en-US" sz="1600" b="1" dirty="0">
                <a:latin typeface="Consolas" panose="020B0609020204030204" pitchFamily="49" charset="0"/>
              </a:rPr>
              <a:t>-us/library/01escwtf.aspx</a:t>
            </a:r>
          </a:p>
          <a:p>
            <a:r>
              <a:rPr lang="en-US" sz="1600" b="1" dirty="0">
                <a:latin typeface="Consolas" panose="020B0609020204030204" pitchFamily="49" charset="0"/>
              </a:rPr>
              <a:t>// updated regex per RFC 2822 to include "/" and "_" </a:t>
            </a:r>
          </a:p>
          <a:p>
            <a:r>
              <a:rPr lang="en-US" sz="1600" b="1" dirty="0">
                <a:latin typeface="Consolas" panose="020B0609020204030204" pitchFamily="49" charset="0"/>
              </a:rPr>
              <a:t>// exclude "&amp;" to prevent appending of "amp" from flash, "&amp;" is part of RFC 2822 </a:t>
            </a:r>
          </a:p>
          <a:p>
            <a:r>
              <a:rPr lang="en-US" sz="1600" b="1" dirty="0">
                <a:latin typeface="Consolas" panose="020B0609020204030204" pitchFamily="49" charset="0"/>
              </a:rPr>
              <a:t>// special characters currently allowed . @ ! # $ % ' * + - / = ? ^ _ ` { | } ~ </a:t>
            </a:r>
          </a:p>
          <a:p>
            <a:endParaRPr lang="en-US" sz="1600" b="1" dirty="0">
              <a:latin typeface="Consolas" panose="020B0609020204030204" pitchFamily="49" charset="0"/>
            </a:endParaRPr>
          </a:p>
          <a:p>
            <a:r>
              <a:rPr lang="en-US" sz="1600" b="1" dirty="0">
                <a:latin typeface="Consolas" panose="020B0609020204030204" pitchFamily="49" charset="0"/>
              </a:rPr>
              <a:t>string expr = @"^(?("")("".+?""@)|(([0-9a-zA-Z-!#\$%/_'\*\+/=\?\^`\{\}\|~]((\.(?!\.))" +</a:t>
            </a:r>
          </a:p>
          <a:p>
            <a:r>
              <a:rPr lang="en-US" sz="1600" b="1" dirty="0">
                <a:latin typeface="Consolas" panose="020B0609020204030204" pitchFamily="49" charset="0"/>
              </a:rPr>
              <a:t>                @"|[-!#\$%/_'\*\+/=\?\^`\{\}\|~\w])*)(?&lt;=[0-9a-zA-Z-!#\$%/_'\*\+/=\?\^`\{\}\|~])@))" +</a:t>
            </a:r>
          </a:p>
          <a:p>
            <a:r>
              <a:rPr lang="en-US" sz="1600" b="1" dirty="0">
                <a:latin typeface="Consolas" panose="020B0609020204030204" pitchFamily="49" charset="0"/>
              </a:rPr>
              <a:t>                @"(?(\[)(\[(\d{1,3}\.){3}\d{1,3}\])|(([0-9a-zA-Z][-\w]*[0-9a-zA-Z]*\.)+[a-</a:t>
            </a:r>
            <a:r>
              <a:rPr lang="en-US" sz="1600" b="1" dirty="0" err="1">
                <a:latin typeface="Consolas" panose="020B0609020204030204" pitchFamily="49" charset="0"/>
              </a:rPr>
              <a:t>zA</a:t>
            </a:r>
            <a:r>
              <a:rPr lang="en-US" sz="1600" b="1" dirty="0">
                <a:latin typeface="Consolas" panose="020B0609020204030204" pitchFamily="49" charset="0"/>
              </a:rPr>
              <a:t>-Z]{2,6}))$";</a:t>
            </a:r>
          </a:p>
          <a:p>
            <a:endParaRPr lang="en-US" sz="1600" b="1" dirty="0">
              <a:latin typeface="Consolas" panose="020B0609020204030204" pitchFamily="49" charset="0"/>
            </a:endParaRPr>
          </a:p>
          <a:p>
            <a:r>
              <a:rPr lang="en-US" sz="1600" b="1" dirty="0">
                <a:latin typeface="Consolas" panose="020B0609020204030204" pitchFamily="49" charset="0"/>
              </a:rPr>
              <a:t>Regex </a:t>
            </a:r>
            <a:r>
              <a:rPr lang="en-US" sz="1600" b="1" dirty="0" err="1">
                <a:latin typeface="Consolas" panose="020B0609020204030204" pitchFamily="49" charset="0"/>
              </a:rPr>
              <a:t>emailExpr</a:t>
            </a:r>
            <a:r>
              <a:rPr lang="en-US" sz="1600" b="1" dirty="0">
                <a:latin typeface="Consolas" panose="020B0609020204030204" pitchFamily="49" charset="0"/>
              </a:rPr>
              <a:t> = new Regex(expr);</a:t>
            </a:r>
          </a:p>
          <a:p>
            <a:endParaRPr lang="en-US" sz="1600" b="1" dirty="0">
              <a:latin typeface="Consolas" panose="020B0609020204030204" pitchFamily="49" charset="0"/>
            </a:endParaRPr>
          </a:p>
          <a:p>
            <a:r>
              <a:rPr lang="en-US" sz="1600" b="1" dirty="0">
                <a:latin typeface="Consolas" panose="020B0609020204030204" pitchFamily="49" charset="0"/>
              </a:rPr>
              <a:t>string expr1 = @"^.{6,255}$";</a:t>
            </a:r>
          </a:p>
          <a:p>
            <a:r>
              <a:rPr lang="en-US" sz="1600" b="1" dirty="0">
                <a:latin typeface="Consolas" panose="020B0609020204030204" pitchFamily="49" charset="0"/>
              </a:rPr>
              <a:t>Regex emailExpr1 = new Regex(expr1);</a:t>
            </a:r>
          </a:p>
          <a:p>
            <a:endParaRPr lang="en-US" sz="1600" b="1" dirty="0">
              <a:latin typeface="Consolas" panose="020B0609020204030204" pitchFamily="49" charset="0"/>
            </a:endParaRPr>
          </a:p>
          <a:p>
            <a:r>
              <a:rPr lang="en-US" sz="1600" b="1" dirty="0">
                <a:latin typeface="Consolas" panose="020B0609020204030204" pitchFamily="49" charset="0"/>
              </a:rPr>
              <a:t>if (!</a:t>
            </a:r>
            <a:r>
              <a:rPr lang="en-US" sz="1600" b="1" dirty="0" err="1">
                <a:latin typeface="Consolas" panose="020B0609020204030204" pitchFamily="49" charset="0"/>
              </a:rPr>
              <a:t>String.IsNullOrEmpty</a:t>
            </a:r>
            <a:r>
              <a:rPr lang="en-US" sz="1600" b="1" dirty="0">
                <a:latin typeface="Consolas" panose="020B0609020204030204" pitchFamily="49" charset="0"/>
              </a:rPr>
              <a:t>(</a:t>
            </a:r>
            <a:r>
              <a:rPr lang="en-US" sz="1600" b="1" dirty="0" err="1">
                <a:latin typeface="Consolas" panose="020B0609020204030204" pitchFamily="49" charset="0"/>
              </a:rPr>
              <a:t>email.Trim</a:t>
            </a:r>
            <a:r>
              <a:rPr lang="en-US" sz="1600" b="1" dirty="0">
                <a:latin typeface="Consolas" panose="020B0609020204030204" pitchFamily="49" charset="0"/>
              </a:rPr>
              <a:t>()))</a:t>
            </a:r>
          </a:p>
          <a:p>
            <a:r>
              <a:rPr lang="en-US" sz="1600" b="1" dirty="0">
                <a:latin typeface="Consolas" panose="020B0609020204030204" pitchFamily="49" charset="0"/>
              </a:rPr>
              <a:t>{</a:t>
            </a:r>
          </a:p>
          <a:p>
            <a:r>
              <a:rPr lang="en-US" sz="1600" b="1" dirty="0">
                <a:latin typeface="Consolas" panose="020B0609020204030204" pitchFamily="49" charset="0"/>
              </a:rPr>
              <a:t>    //</a:t>
            </a:r>
            <a:r>
              <a:rPr lang="en-US" sz="1600" b="1" dirty="0" err="1">
                <a:latin typeface="Consolas" panose="020B0609020204030204" pitchFamily="49" charset="0"/>
              </a:rPr>
              <a:t>EmailAddress</a:t>
            </a:r>
            <a:r>
              <a:rPr lang="en-US" sz="1600" b="1" dirty="0">
                <a:latin typeface="Consolas" panose="020B0609020204030204" pitchFamily="49" charset="0"/>
              </a:rPr>
              <a:t> validation </a:t>
            </a:r>
          </a:p>
          <a:p>
            <a:r>
              <a:rPr lang="en-US" sz="1600" b="1" dirty="0">
                <a:latin typeface="Consolas" panose="020B0609020204030204" pitchFamily="49" charset="0"/>
              </a:rPr>
              <a:t>    if (</a:t>
            </a:r>
            <a:r>
              <a:rPr lang="en-US" sz="1600" b="1" dirty="0" err="1">
                <a:latin typeface="Consolas" panose="020B0609020204030204" pitchFamily="49" charset="0"/>
              </a:rPr>
              <a:t>emailExpr.IsMatch</a:t>
            </a:r>
            <a:r>
              <a:rPr lang="en-US" sz="1600" b="1" dirty="0">
                <a:latin typeface="Consolas" panose="020B0609020204030204" pitchFamily="49" charset="0"/>
              </a:rPr>
              <a:t>(</a:t>
            </a:r>
            <a:r>
              <a:rPr lang="en-US" sz="1600" b="1" dirty="0" err="1">
                <a:latin typeface="Consolas" panose="020B0609020204030204" pitchFamily="49" charset="0"/>
              </a:rPr>
              <a:t>email.Trim</a:t>
            </a:r>
            <a:r>
              <a:rPr lang="en-US" sz="1600" b="1" dirty="0">
                <a:latin typeface="Consolas" panose="020B0609020204030204" pitchFamily="49" charset="0"/>
              </a:rPr>
              <a:t>()) &amp;&amp; emailExpr1.IsMatch(</a:t>
            </a:r>
            <a:r>
              <a:rPr lang="en-US" sz="1600" b="1" dirty="0" err="1">
                <a:latin typeface="Consolas" panose="020B0609020204030204" pitchFamily="49" charset="0"/>
              </a:rPr>
              <a:t>email.Trim</a:t>
            </a:r>
            <a:r>
              <a:rPr lang="en-US" sz="1600" b="1" dirty="0">
                <a:latin typeface="Consolas" panose="020B0609020204030204" pitchFamily="49" charset="0"/>
              </a:rPr>
              <a:t>()))</a:t>
            </a:r>
          </a:p>
          <a:p>
            <a:r>
              <a:rPr lang="en-US" sz="1600" b="1" dirty="0">
                <a:latin typeface="Consolas" panose="020B0609020204030204" pitchFamily="49" charset="0"/>
              </a:rPr>
              <a:t>    {</a:t>
            </a:r>
          </a:p>
          <a:p>
            <a:r>
              <a:rPr lang="en-US" sz="1600" b="1" dirty="0">
                <a:latin typeface="Consolas" panose="020B0609020204030204" pitchFamily="49" charset="0"/>
              </a:rPr>
              <a:t>        </a:t>
            </a:r>
            <a:r>
              <a:rPr lang="en-US" sz="1600" b="1" dirty="0" err="1">
                <a:latin typeface="Consolas" panose="020B0609020204030204" pitchFamily="49" charset="0"/>
              </a:rPr>
              <a:t>retVal</a:t>
            </a:r>
            <a:r>
              <a:rPr lang="en-US" sz="1600" b="1" dirty="0">
                <a:latin typeface="Consolas" panose="020B0609020204030204" pitchFamily="49" charset="0"/>
              </a:rPr>
              <a:t> = true;</a:t>
            </a:r>
          </a:p>
          <a:p>
            <a:r>
              <a:rPr lang="en-US" sz="1600" b="1" dirty="0">
                <a:latin typeface="Consolas" panose="020B0609020204030204" pitchFamily="49" charset="0"/>
              </a:rPr>
              <a:t>    }</a:t>
            </a:r>
          </a:p>
          <a:p>
            <a:r>
              <a:rPr lang="en-US" sz="1600" b="1" dirty="0">
                <a:latin typeface="Consolas" panose="020B0609020204030204" pitchFamily="49" charset="0"/>
              </a:rPr>
              <a:t>    else</a:t>
            </a:r>
          </a:p>
          <a:p>
            <a:r>
              <a:rPr lang="en-US" sz="1600" b="1" dirty="0">
                <a:latin typeface="Consolas" panose="020B0609020204030204" pitchFamily="49" charset="0"/>
              </a:rPr>
              <a:t>    {</a:t>
            </a:r>
          </a:p>
          <a:p>
            <a:r>
              <a:rPr lang="en-US" sz="1600" b="1" dirty="0">
                <a:latin typeface="Consolas" panose="020B0609020204030204" pitchFamily="49" charset="0"/>
              </a:rPr>
              <a:t>        </a:t>
            </a:r>
            <a:r>
              <a:rPr lang="en-US" sz="1600" b="1" dirty="0" err="1">
                <a:latin typeface="Consolas" panose="020B0609020204030204" pitchFamily="49" charset="0"/>
              </a:rPr>
              <a:t>retVal</a:t>
            </a:r>
            <a:r>
              <a:rPr lang="en-US" sz="1600" b="1" dirty="0">
                <a:latin typeface="Consolas" panose="020B0609020204030204" pitchFamily="49" charset="0"/>
              </a:rPr>
              <a:t> = false;</a:t>
            </a:r>
          </a:p>
          <a:p>
            <a:r>
              <a:rPr lang="en-US" sz="1600" b="1" dirty="0">
                <a:latin typeface="Consolas" panose="020B0609020204030204" pitchFamily="49" charset="0"/>
              </a:rPr>
              <a:t>    }</a:t>
            </a:r>
          </a:p>
          <a:p>
            <a:r>
              <a:rPr lang="en-US" sz="1600" b="1" dirty="0">
                <a:latin typeface="Consolas" panose="020B0609020204030204" pitchFamily="49" charset="0"/>
              </a:rPr>
              <a:t>}</a:t>
            </a:r>
          </a:p>
          <a:p>
            <a:r>
              <a:rPr lang="en-US" sz="1600" b="1" dirty="0">
                <a:latin typeface="Consolas" panose="020B0609020204030204" pitchFamily="49" charset="0"/>
              </a:rPr>
              <a:t>return </a:t>
            </a:r>
            <a:r>
              <a:rPr lang="en-US" sz="1600" b="1" dirty="0" err="1">
                <a:latin typeface="Consolas" panose="020B0609020204030204" pitchFamily="49" charset="0"/>
              </a:rPr>
              <a:t>retVal</a:t>
            </a:r>
            <a:r>
              <a:rPr lang="en-US" sz="1600" b="1" dirty="0">
                <a:latin typeface="Consolas" panose="020B0609020204030204" pitchFamily="49" charset="0"/>
              </a:rPr>
              <a:t>;</a:t>
            </a:r>
          </a:p>
        </p:txBody>
      </p:sp>
    </p:spTree>
    <p:extLst>
      <p:ext uri="{BB962C8B-B14F-4D97-AF65-F5344CB8AC3E}">
        <p14:creationId xmlns:p14="http://schemas.microsoft.com/office/powerpoint/2010/main" val="3341574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015663"/>
          </a:xfrm>
        </p:spPr>
        <p:txBody>
          <a:bodyPr/>
          <a:lstStyle/>
          <a:p>
            <a:r>
              <a:rPr lang="en-US" sz="6000" dirty="0"/>
              <a:t>Cloned Code Analysis</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489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098762"/>
          </a:xfrm>
        </p:spPr>
        <p:txBody>
          <a:bodyPr/>
          <a:lstStyle/>
          <a:p>
            <a:r>
              <a:rPr lang="en-US" sz="6600" dirty="0"/>
              <a:t>Portability Analyzer for .NET Core</a:t>
            </a:r>
          </a:p>
        </p:txBody>
      </p:sp>
    </p:spTree>
    <p:extLst>
      <p:ext uri="{BB962C8B-B14F-4D97-AF65-F5344CB8AC3E}">
        <p14:creationId xmlns:p14="http://schemas.microsoft.com/office/powerpoint/2010/main" val="8663529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Portabililty</a:t>
            </a:r>
            <a:r>
              <a:rPr lang="en-US" dirty="0"/>
              <a:t> Analyzer</a:t>
            </a:r>
          </a:p>
        </p:txBody>
      </p:sp>
      <p:sp>
        <p:nvSpPr>
          <p:cNvPr id="4" name="Text Placeholder 3"/>
          <p:cNvSpPr>
            <a:spLocks noGrp="1"/>
          </p:cNvSpPr>
          <p:nvPr>
            <p:ph type="body" sz="quarter" idx="10"/>
          </p:nvPr>
        </p:nvSpPr>
        <p:spPr>
          <a:xfrm>
            <a:off x="274638" y="1212850"/>
            <a:ext cx="11887200" cy="1415772"/>
          </a:xfrm>
        </p:spPr>
        <p:txBody>
          <a:bodyPr/>
          <a:lstStyle/>
          <a:p>
            <a:r>
              <a:rPr lang="en-US" dirty="0"/>
              <a:t>Install from Extensions and Updates</a:t>
            </a:r>
          </a:p>
          <a:p>
            <a:r>
              <a:rPr lang="en-US" dirty="0"/>
              <a:t>Excel report on how ready your code is</a:t>
            </a:r>
          </a:p>
        </p:txBody>
      </p:sp>
    </p:spTree>
    <p:extLst>
      <p:ext uri="{BB962C8B-B14F-4D97-AF65-F5344CB8AC3E}">
        <p14:creationId xmlns:p14="http://schemas.microsoft.com/office/powerpoint/2010/main" val="27136259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015663"/>
          </a:xfrm>
        </p:spPr>
        <p:txBody>
          <a:bodyPr/>
          <a:lstStyle/>
          <a:p>
            <a:r>
              <a:rPr lang="en-US" sz="6000" dirty="0"/>
              <a:t>Portability Analyzer</a:t>
            </a:r>
          </a:p>
        </p:txBody>
      </p:sp>
      <p:sp>
        <p:nvSpPr>
          <p:cNvPr id="4" name="Text Placeholder 3"/>
          <p:cNvSpPr>
            <a:spLocks noGrp="1"/>
          </p:cNvSpPr>
          <p:nvPr>
            <p:ph type="body" sz="quarter" idx="12"/>
          </p:nvPr>
        </p:nvSpPr>
        <p:spPr/>
        <p:txBody>
          <a:bodyPr/>
          <a:lstStyle/>
          <a:p>
            <a:r>
              <a:rPr lang="en-US" dirty="0"/>
              <a:t>DEMO</a:t>
            </a:r>
          </a:p>
        </p:txBody>
      </p:sp>
      <p:pic>
        <p:nvPicPr>
          <p:cNvPr id="2" name="Picture 1"/>
          <p:cNvPicPr>
            <a:picLocks noChangeAspect="1"/>
          </p:cNvPicPr>
          <p:nvPr/>
        </p:nvPicPr>
        <p:blipFill>
          <a:blip r:embed="rId2"/>
          <a:stretch>
            <a:fillRect/>
          </a:stretch>
        </p:blipFill>
        <p:spPr>
          <a:xfrm>
            <a:off x="6675432" y="2688114"/>
            <a:ext cx="5695950" cy="4010025"/>
          </a:xfrm>
          <a:prstGeom prst="rect">
            <a:avLst/>
          </a:prstGeom>
        </p:spPr>
      </p:pic>
    </p:spTree>
    <p:extLst>
      <p:ext uri="{BB962C8B-B14F-4D97-AF65-F5344CB8AC3E}">
        <p14:creationId xmlns:p14="http://schemas.microsoft.com/office/powerpoint/2010/main" val="236970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Static Code Analysis</a:t>
            </a:r>
          </a:p>
        </p:txBody>
      </p:sp>
      <p:sp>
        <p:nvSpPr>
          <p:cNvPr id="5" name="Text Placeholder 4"/>
          <p:cNvSpPr>
            <a:spLocks noGrp="1"/>
          </p:cNvSpPr>
          <p:nvPr>
            <p:ph type="body" idx="1"/>
          </p:nvPr>
        </p:nvSpPr>
        <p:spPr/>
        <p:txBody>
          <a:bodyPr/>
          <a:lstStyle/>
          <a:p>
            <a:endParaRPr lang="en-US" dirty="0"/>
          </a:p>
        </p:txBody>
      </p:sp>
      <p:sp>
        <p:nvSpPr>
          <p:cNvPr id="6" name="Freeform 25"/>
          <p:cNvSpPr>
            <a:spLocks noEditPoints="1"/>
          </p:cNvSpPr>
          <p:nvPr/>
        </p:nvSpPr>
        <p:spPr bwMode="auto">
          <a:xfrm>
            <a:off x="11007929" y="5941005"/>
            <a:ext cx="879525" cy="82057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27"/>
          <p:cNvSpPr>
            <a:spLocks noEditPoints="1"/>
          </p:cNvSpPr>
          <p:nvPr/>
        </p:nvSpPr>
        <p:spPr bwMode="auto">
          <a:xfrm>
            <a:off x="9052846" y="5966115"/>
            <a:ext cx="842006" cy="884838"/>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232"/>
          <p:cNvSpPr>
            <a:spLocks noEditPoints="1"/>
          </p:cNvSpPr>
          <p:nvPr/>
        </p:nvSpPr>
        <p:spPr bwMode="auto">
          <a:xfrm>
            <a:off x="10058675" y="5966115"/>
            <a:ext cx="731512" cy="795469"/>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69620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1830" y="1222327"/>
            <a:ext cx="11887200" cy="2769989"/>
          </a:xfrm>
        </p:spPr>
        <p:txBody>
          <a:bodyPr/>
          <a:lstStyle/>
          <a:p>
            <a:r>
              <a:rPr lang="en-US" dirty="0"/>
              <a:t>Live – as you work – Roslyn brought LIVE</a:t>
            </a:r>
          </a:p>
          <a:p>
            <a:r>
              <a:rPr lang="en-US" dirty="0"/>
              <a:t>IN YOUR FACE warnings and errors</a:t>
            </a:r>
          </a:p>
          <a:p>
            <a:r>
              <a:rPr lang="en-US" dirty="0"/>
              <a:t>Improve coding skills while </a:t>
            </a:r>
            <a:r>
              <a:rPr lang="en-US" dirty="0" err="1"/>
              <a:t>devs</a:t>
            </a:r>
            <a:r>
              <a:rPr lang="en-US" dirty="0"/>
              <a:t> work</a:t>
            </a:r>
          </a:p>
          <a:p>
            <a:r>
              <a:rPr lang="en-US" dirty="0"/>
              <a:t>Work against “rules”</a:t>
            </a:r>
          </a:p>
        </p:txBody>
      </p:sp>
      <p:sp>
        <p:nvSpPr>
          <p:cNvPr id="2" name="Title 1"/>
          <p:cNvSpPr>
            <a:spLocks noGrp="1"/>
          </p:cNvSpPr>
          <p:nvPr>
            <p:ph type="title"/>
          </p:nvPr>
        </p:nvSpPr>
        <p:spPr/>
        <p:txBody>
          <a:bodyPr/>
          <a:lstStyle/>
          <a:p>
            <a:r>
              <a:rPr lang="en-US" dirty="0"/>
              <a:t>Live Static Code Analyzer</a:t>
            </a:r>
          </a:p>
        </p:txBody>
      </p:sp>
    </p:spTree>
    <p:extLst>
      <p:ext uri="{BB962C8B-B14F-4D97-AF65-F5344CB8AC3E}">
        <p14:creationId xmlns:p14="http://schemas.microsoft.com/office/powerpoint/2010/main" val="1564345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817" y="845531"/>
            <a:ext cx="11887200" cy="1181862"/>
          </a:xfrm>
        </p:spPr>
        <p:txBody>
          <a:bodyPr/>
          <a:lstStyle/>
          <a:p>
            <a:r>
              <a:rPr lang="en-US" dirty="0"/>
              <a:t>“The Horror, the Horror.”</a:t>
            </a:r>
          </a:p>
        </p:txBody>
      </p:sp>
      <p:pic>
        <p:nvPicPr>
          <p:cNvPr id="6" name="Picture 5"/>
          <p:cNvPicPr>
            <a:picLocks noChangeAspect="1"/>
          </p:cNvPicPr>
          <p:nvPr/>
        </p:nvPicPr>
        <p:blipFill>
          <a:blip r:embed="rId2"/>
          <a:stretch>
            <a:fillRect/>
          </a:stretch>
        </p:blipFill>
        <p:spPr>
          <a:xfrm>
            <a:off x="8961407" y="2030050"/>
            <a:ext cx="3095625" cy="4762500"/>
          </a:xfrm>
          <a:prstGeom prst="rect">
            <a:avLst/>
          </a:prstGeom>
        </p:spPr>
      </p:pic>
    </p:spTree>
    <p:extLst>
      <p:ext uri="{BB962C8B-B14F-4D97-AF65-F5344CB8AC3E}">
        <p14:creationId xmlns:p14="http://schemas.microsoft.com/office/powerpoint/2010/main" val="163529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E95A1B-42AB-456C-BFF2-9DD6ABBF9EE8}"/>
              </a:ext>
            </a:extLst>
          </p:cNvPr>
          <p:cNvSpPr>
            <a:spLocks noGrp="1"/>
          </p:cNvSpPr>
          <p:nvPr>
            <p:ph type="title"/>
          </p:nvPr>
        </p:nvSpPr>
        <p:spPr/>
        <p:txBody>
          <a:bodyPr/>
          <a:lstStyle/>
          <a:p>
            <a:r>
              <a:rPr lang="en-US" dirty="0"/>
              <a:t>DEMO: Analyzers in Action</a:t>
            </a:r>
          </a:p>
        </p:txBody>
      </p:sp>
    </p:spTree>
    <p:extLst>
      <p:ext uri="{BB962C8B-B14F-4D97-AF65-F5344CB8AC3E}">
        <p14:creationId xmlns:p14="http://schemas.microsoft.com/office/powerpoint/2010/main" val="33350175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B45C4-5442-47D7-A89D-80613C5D26CF}"/>
              </a:ext>
            </a:extLst>
          </p:cNvPr>
          <p:cNvSpPr>
            <a:spLocks noGrp="1"/>
          </p:cNvSpPr>
          <p:nvPr>
            <p:ph type="body" sz="quarter" idx="10"/>
          </p:nvPr>
        </p:nvSpPr>
        <p:spPr>
          <a:xfrm>
            <a:off x="274638" y="1212850"/>
            <a:ext cx="11887200" cy="2634567"/>
          </a:xfrm>
        </p:spPr>
        <p:txBody>
          <a:bodyPr/>
          <a:lstStyle/>
          <a:p>
            <a:r>
              <a:rPr lang="en-US" dirty="0"/>
              <a:t>Pre-VS2019 16.8 and/or &lt; .NET 5.0</a:t>
            </a:r>
          </a:p>
          <a:p>
            <a:pPr lvl="1"/>
            <a:r>
              <a:rPr lang="en-US" dirty="0"/>
              <a:t>Install </a:t>
            </a:r>
            <a:r>
              <a:rPr lang="en-US" dirty="0" err="1"/>
              <a:t>Microsoft.CodeAnalysis.NetAnalyzers</a:t>
            </a:r>
            <a:r>
              <a:rPr lang="en-US" dirty="0"/>
              <a:t> </a:t>
            </a:r>
            <a:r>
              <a:rPr lang="en-US" dirty="0" err="1"/>
              <a:t>Nuget</a:t>
            </a:r>
            <a:endParaRPr lang="en-US" dirty="0"/>
          </a:p>
          <a:p>
            <a:r>
              <a:rPr lang="en-US" dirty="0"/>
              <a:t>VS2019 16.8 and/or &gt; .NET 5.0</a:t>
            </a:r>
          </a:p>
          <a:p>
            <a:pPr lvl="1"/>
            <a:r>
              <a:rPr lang="en-US" dirty="0"/>
              <a:t>VS 2019 16.8 and .NET 5.0&gt; analyzers included with .NET SDK.  </a:t>
            </a:r>
          </a:p>
          <a:p>
            <a:pPr lvl="1"/>
            <a:r>
              <a:rPr lang="en-US" dirty="0"/>
              <a:t>Set </a:t>
            </a:r>
            <a:r>
              <a:rPr lang="en-US" dirty="0" err="1"/>
              <a:t>MSBuild</a:t>
            </a:r>
            <a:r>
              <a:rPr lang="en-US" dirty="0"/>
              <a:t> </a:t>
            </a:r>
            <a:r>
              <a:rPr lang="en-US" dirty="0" err="1"/>
              <a:t>EnableNETAnalyzers</a:t>
            </a:r>
            <a:r>
              <a:rPr lang="en-US" dirty="0"/>
              <a:t>=true</a:t>
            </a:r>
          </a:p>
        </p:txBody>
      </p:sp>
      <p:sp>
        <p:nvSpPr>
          <p:cNvPr id="3" name="Title 2">
            <a:extLst>
              <a:ext uri="{FF2B5EF4-FFF2-40B4-BE49-F238E27FC236}">
                <a16:creationId xmlns:a16="http://schemas.microsoft.com/office/drawing/2014/main" id="{92BBB66B-0C60-4941-A718-ADCDE4B9A8EF}"/>
              </a:ext>
            </a:extLst>
          </p:cNvPr>
          <p:cNvSpPr>
            <a:spLocks noGrp="1"/>
          </p:cNvSpPr>
          <p:nvPr>
            <p:ph type="title"/>
          </p:nvPr>
        </p:nvSpPr>
        <p:spPr/>
        <p:txBody>
          <a:bodyPr/>
          <a:lstStyle/>
          <a:p>
            <a:r>
              <a:rPr lang="en-US" dirty="0"/>
              <a:t>Enabling core analyzers</a:t>
            </a:r>
          </a:p>
        </p:txBody>
      </p:sp>
      <p:sp>
        <p:nvSpPr>
          <p:cNvPr id="4" name="TextBox 3">
            <a:extLst>
              <a:ext uri="{FF2B5EF4-FFF2-40B4-BE49-F238E27FC236}">
                <a16:creationId xmlns:a16="http://schemas.microsoft.com/office/drawing/2014/main" id="{1B679BE0-F6C9-48F2-8B86-DE18FE4F0885}"/>
              </a:ext>
            </a:extLst>
          </p:cNvPr>
          <p:cNvSpPr txBox="1"/>
          <p:nvPr/>
        </p:nvSpPr>
        <p:spPr>
          <a:xfrm>
            <a:off x="3749384" y="4137335"/>
            <a:ext cx="7955193" cy="136960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&lt;</a:t>
            </a:r>
            <a:r>
              <a:rPr lang="en-US" sz="2400" dirty="0" err="1">
                <a:gradFill>
                  <a:gsLst>
                    <a:gs pos="2917">
                      <a:schemeClr val="tx1"/>
                    </a:gs>
                    <a:gs pos="30000">
                      <a:schemeClr val="tx1"/>
                    </a:gs>
                  </a:gsLst>
                  <a:lin ang="5400000" scaled="0"/>
                </a:gradFill>
                <a:latin typeface="Consolas" panose="020B0609020204030204" pitchFamily="49" charset="0"/>
              </a:rPr>
              <a:t>PropertyGroup</a:t>
            </a:r>
            <a:r>
              <a:rPr lang="en-US" sz="2400" dirty="0">
                <a:gradFill>
                  <a:gsLst>
                    <a:gs pos="2917">
                      <a:schemeClr val="tx1"/>
                    </a:gs>
                    <a:gs pos="30000">
                      <a:schemeClr val="tx1"/>
                    </a:gs>
                  </a:gsLst>
                  <a:lin ang="5400000" scaled="0"/>
                </a:gradFill>
                <a:latin typeface="Consolas" panose="020B0609020204030204" pitchFamily="49" charset="0"/>
              </a:rPr>
              <a:t>&gt; &lt;</a:t>
            </a:r>
            <a:r>
              <a:rPr lang="en-US" sz="2400" dirty="0" err="1">
                <a:gradFill>
                  <a:gsLst>
                    <a:gs pos="2917">
                      <a:schemeClr val="tx1"/>
                    </a:gs>
                    <a:gs pos="30000">
                      <a:schemeClr val="tx1"/>
                    </a:gs>
                  </a:gsLst>
                  <a:lin ang="5400000" scaled="0"/>
                </a:gradFill>
                <a:latin typeface="Consolas" panose="020B0609020204030204" pitchFamily="49" charset="0"/>
              </a:rPr>
              <a:t>EnableNETAnalyzers</a:t>
            </a:r>
            <a:r>
              <a:rPr lang="en-US" sz="2400" dirty="0">
                <a:gradFill>
                  <a:gsLst>
                    <a:gs pos="2917">
                      <a:schemeClr val="tx1"/>
                    </a:gs>
                    <a:gs pos="30000">
                      <a:schemeClr val="tx1"/>
                    </a:gs>
                  </a:gsLst>
                  <a:lin ang="5400000" scaled="0"/>
                </a:gradFill>
                <a:latin typeface="Consolas" panose="020B0609020204030204" pitchFamily="49" charset="0"/>
              </a:rPr>
              <a:t>&gt;true&lt;/</a:t>
            </a:r>
            <a:r>
              <a:rPr lang="en-US" sz="2400" dirty="0" err="1">
                <a:gradFill>
                  <a:gsLst>
                    <a:gs pos="2917">
                      <a:schemeClr val="tx1"/>
                    </a:gs>
                    <a:gs pos="30000">
                      <a:schemeClr val="tx1"/>
                    </a:gs>
                  </a:gsLst>
                  <a:lin ang="5400000" scaled="0"/>
                </a:gradFill>
                <a:latin typeface="Consolas" panose="020B0609020204030204" pitchFamily="49" charset="0"/>
              </a:rPr>
              <a:t>EnableNETAnalyzers</a:t>
            </a:r>
            <a:r>
              <a:rPr lang="en-US" sz="2400" dirty="0">
                <a:gradFill>
                  <a:gsLst>
                    <a:gs pos="2917">
                      <a:schemeClr val="tx1"/>
                    </a:gs>
                    <a:gs pos="30000">
                      <a:schemeClr val="tx1"/>
                    </a:gs>
                  </a:gsLst>
                  <a:lin ang="5400000" scaled="0"/>
                </a:gradFill>
                <a:latin typeface="Consolas" panose="020B0609020204030204" pitchFamily="49" charset="0"/>
              </a:rPr>
              <a:t>&gt;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&lt;/</a:t>
            </a:r>
            <a:r>
              <a:rPr lang="en-US" sz="2400" dirty="0" err="1">
                <a:gradFill>
                  <a:gsLst>
                    <a:gs pos="2917">
                      <a:schemeClr val="tx1"/>
                    </a:gs>
                    <a:gs pos="30000">
                      <a:schemeClr val="tx1"/>
                    </a:gs>
                  </a:gsLst>
                  <a:lin ang="5400000" scaled="0"/>
                </a:gradFill>
                <a:latin typeface="Consolas" panose="020B0609020204030204" pitchFamily="49" charset="0"/>
              </a:rPr>
              <a:t>PropertyGroup</a:t>
            </a:r>
            <a:r>
              <a:rPr lang="en-US" sz="2400" dirty="0">
                <a:gradFill>
                  <a:gsLst>
                    <a:gs pos="2917">
                      <a:schemeClr val="tx1"/>
                    </a:gs>
                    <a:gs pos="30000">
                      <a:schemeClr val="tx1"/>
                    </a:gs>
                  </a:gsLst>
                  <a:lin ang="5400000" scaled="0"/>
                </a:gradFill>
                <a:latin typeface="Consolas" panose="020B0609020204030204" pitchFamily="49" charset="0"/>
              </a:rPr>
              <a:t>&gt;</a:t>
            </a:r>
          </a:p>
        </p:txBody>
      </p:sp>
    </p:spTree>
    <p:extLst>
      <p:ext uri="{BB962C8B-B14F-4D97-AF65-F5344CB8AC3E}">
        <p14:creationId xmlns:p14="http://schemas.microsoft.com/office/powerpoint/2010/main" val="38489094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232D1-265D-4465-878E-70318E008AD0}"/>
              </a:ext>
            </a:extLst>
          </p:cNvPr>
          <p:cNvSpPr>
            <a:spLocks noGrp="1"/>
          </p:cNvSpPr>
          <p:nvPr>
            <p:ph type="body" sz="quarter" idx="10"/>
          </p:nvPr>
        </p:nvSpPr>
        <p:spPr>
          <a:xfrm>
            <a:off x="274638" y="1212850"/>
            <a:ext cx="11887200" cy="1957459"/>
          </a:xfrm>
        </p:spPr>
        <p:txBody>
          <a:bodyPr/>
          <a:lstStyle/>
          <a:p>
            <a:pPr marL="0" indent="0">
              <a:buNone/>
            </a:pPr>
            <a:r>
              <a:rPr lang="en-US" dirty="0" err="1"/>
              <a:t>Nuget</a:t>
            </a:r>
            <a:endParaRPr lang="en-US" dirty="0"/>
          </a:p>
          <a:p>
            <a:pPr lvl="1"/>
            <a:r>
              <a:rPr lang="en-US" dirty="0"/>
              <a:t>Install package into project using Visual Studio or Package Manager</a:t>
            </a:r>
          </a:p>
          <a:p>
            <a:pPr lvl="1"/>
            <a:r>
              <a:rPr lang="en-US" dirty="0"/>
              <a:t>Solutions Explorer -&gt; References &gt; Analyzers</a:t>
            </a:r>
          </a:p>
          <a:p>
            <a:pPr lvl="1"/>
            <a:r>
              <a:rPr lang="en-US" dirty="0"/>
              <a:t>Adjust rules in IDE to build out rulesets (.</a:t>
            </a:r>
            <a:r>
              <a:rPr lang="en-US" dirty="0" err="1"/>
              <a:t>editorconfig</a:t>
            </a:r>
            <a:r>
              <a:rPr lang="en-US" dirty="0"/>
              <a:t>)</a:t>
            </a:r>
          </a:p>
        </p:txBody>
      </p:sp>
      <p:sp>
        <p:nvSpPr>
          <p:cNvPr id="3" name="Title 2">
            <a:extLst>
              <a:ext uri="{FF2B5EF4-FFF2-40B4-BE49-F238E27FC236}">
                <a16:creationId xmlns:a16="http://schemas.microsoft.com/office/drawing/2014/main" id="{E2149513-A6E7-48BB-A33E-27F865F312EA}"/>
              </a:ext>
            </a:extLst>
          </p:cNvPr>
          <p:cNvSpPr>
            <a:spLocks noGrp="1"/>
          </p:cNvSpPr>
          <p:nvPr>
            <p:ph type="title"/>
          </p:nvPr>
        </p:nvSpPr>
        <p:spPr/>
        <p:txBody>
          <a:bodyPr/>
          <a:lstStyle/>
          <a:p>
            <a:r>
              <a:rPr lang="en-US" dirty="0"/>
              <a:t>3</a:t>
            </a:r>
            <a:r>
              <a:rPr lang="en-US" baseline="30000" dirty="0"/>
              <a:t>rd</a:t>
            </a:r>
            <a:r>
              <a:rPr lang="en-US" dirty="0"/>
              <a:t> Party Analyzers</a:t>
            </a:r>
          </a:p>
        </p:txBody>
      </p:sp>
      <p:pic>
        <p:nvPicPr>
          <p:cNvPr id="5" name="Picture 4">
            <a:extLst>
              <a:ext uri="{FF2B5EF4-FFF2-40B4-BE49-F238E27FC236}">
                <a16:creationId xmlns:a16="http://schemas.microsoft.com/office/drawing/2014/main" id="{E17322D2-01BC-4533-BE4E-92B929EBDE87}"/>
              </a:ext>
            </a:extLst>
          </p:cNvPr>
          <p:cNvPicPr>
            <a:picLocks noChangeAspect="1"/>
          </p:cNvPicPr>
          <p:nvPr/>
        </p:nvPicPr>
        <p:blipFill>
          <a:blip r:embed="rId2"/>
          <a:stretch>
            <a:fillRect/>
          </a:stretch>
        </p:blipFill>
        <p:spPr>
          <a:xfrm>
            <a:off x="9682100" y="3778974"/>
            <a:ext cx="2787951" cy="3215551"/>
          </a:xfrm>
          <a:prstGeom prst="rect">
            <a:avLst/>
          </a:prstGeom>
        </p:spPr>
      </p:pic>
      <p:pic>
        <p:nvPicPr>
          <p:cNvPr id="7" name="Picture 6">
            <a:extLst>
              <a:ext uri="{FF2B5EF4-FFF2-40B4-BE49-F238E27FC236}">
                <a16:creationId xmlns:a16="http://schemas.microsoft.com/office/drawing/2014/main" id="{D038E4C9-8CE2-4EA3-9553-874B0B392F19}"/>
              </a:ext>
            </a:extLst>
          </p:cNvPr>
          <p:cNvPicPr>
            <a:picLocks noChangeAspect="1"/>
          </p:cNvPicPr>
          <p:nvPr/>
        </p:nvPicPr>
        <p:blipFill>
          <a:blip r:embed="rId3"/>
          <a:stretch>
            <a:fillRect/>
          </a:stretch>
        </p:blipFill>
        <p:spPr>
          <a:xfrm>
            <a:off x="274638" y="4236138"/>
            <a:ext cx="6846133" cy="2301222"/>
          </a:xfrm>
          <a:prstGeom prst="rect">
            <a:avLst/>
          </a:prstGeom>
        </p:spPr>
      </p:pic>
    </p:spTree>
    <p:extLst>
      <p:ext uri="{BB962C8B-B14F-4D97-AF65-F5344CB8AC3E}">
        <p14:creationId xmlns:p14="http://schemas.microsoft.com/office/powerpoint/2010/main" val="15662297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232D1-265D-4465-878E-70318E008AD0}"/>
              </a:ext>
            </a:extLst>
          </p:cNvPr>
          <p:cNvSpPr>
            <a:spLocks noGrp="1"/>
          </p:cNvSpPr>
          <p:nvPr>
            <p:ph type="body" sz="quarter" idx="10"/>
          </p:nvPr>
        </p:nvSpPr>
        <p:spPr>
          <a:xfrm>
            <a:off x="274638" y="1212850"/>
            <a:ext cx="11887200" cy="1551194"/>
          </a:xfrm>
        </p:spPr>
        <p:txBody>
          <a:bodyPr/>
          <a:lstStyle/>
          <a:p>
            <a:pPr marL="0" indent="0">
              <a:buNone/>
            </a:pPr>
            <a:r>
              <a:rPr lang="en-US" dirty="0"/>
              <a:t>VSIX</a:t>
            </a:r>
          </a:p>
          <a:p>
            <a:pPr lvl="1"/>
            <a:r>
              <a:rPr lang="en-US" dirty="0"/>
              <a:t>Install from extensions manager</a:t>
            </a:r>
          </a:p>
          <a:p>
            <a:pPr lvl="1"/>
            <a:r>
              <a:rPr lang="en-US" dirty="0"/>
              <a:t>Extensions &gt; Manage Extensions</a:t>
            </a:r>
          </a:p>
        </p:txBody>
      </p:sp>
      <p:sp>
        <p:nvSpPr>
          <p:cNvPr id="3" name="Title 2">
            <a:extLst>
              <a:ext uri="{FF2B5EF4-FFF2-40B4-BE49-F238E27FC236}">
                <a16:creationId xmlns:a16="http://schemas.microsoft.com/office/drawing/2014/main" id="{E2149513-A6E7-48BB-A33E-27F865F312EA}"/>
              </a:ext>
            </a:extLst>
          </p:cNvPr>
          <p:cNvSpPr>
            <a:spLocks noGrp="1"/>
          </p:cNvSpPr>
          <p:nvPr>
            <p:ph type="title"/>
          </p:nvPr>
        </p:nvSpPr>
        <p:spPr/>
        <p:txBody>
          <a:bodyPr/>
          <a:lstStyle/>
          <a:p>
            <a:r>
              <a:rPr lang="en-US" dirty="0"/>
              <a:t>3</a:t>
            </a:r>
            <a:r>
              <a:rPr lang="en-US" baseline="30000" dirty="0"/>
              <a:t>rd</a:t>
            </a:r>
            <a:r>
              <a:rPr lang="en-US" dirty="0"/>
              <a:t> Party Analyzers</a:t>
            </a:r>
          </a:p>
        </p:txBody>
      </p:sp>
      <p:pic>
        <p:nvPicPr>
          <p:cNvPr id="6" name="Picture 5">
            <a:extLst>
              <a:ext uri="{FF2B5EF4-FFF2-40B4-BE49-F238E27FC236}">
                <a16:creationId xmlns:a16="http://schemas.microsoft.com/office/drawing/2014/main" id="{B6E191DE-8819-48D8-B466-B0EAE281111E}"/>
              </a:ext>
            </a:extLst>
          </p:cNvPr>
          <p:cNvPicPr>
            <a:picLocks noChangeAspect="1"/>
          </p:cNvPicPr>
          <p:nvPr/>
        </p:nvPicPr>
        <p:blipFill>
          <a:blip r:embed="rId2"/>
          <a:stretch>
            <a:fillRect/>
          </a:stretch>
        </p:blipFill>
        <p:spPr>
          <a:xfrm>
            <a:off x="4480896" y="3181329"/>
            <a:ext cx="6775899" cy="3517922"/>
          </a:xfrm>
          <a:prstGeom prst="rect">
            <a:avLst/>
          </a:prstGeom>
        </p:spPr>
      </p:pic>
    </p:spTree>
    <p:extLst>
      <p:ext uri="{BB962C8B-B14F-4D97-AF65-F5344CB8AC3E}">
        <p14:creationId xmlns:p14="http://schemas.microsoft.com/office/powerpoint/2010/main" val="37273911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06944" y="4320213"/>
            <a:ext cx="5486400" cy="2381105"/>
          </a:xfrm>
          <a:prstGeom prst="rect">
            <a:avLst/>
          </a:prstGeom>
          <a:scene3d>
            <a:camera prst="isometricOffAxis2Left"/>
            <a:lightRig rig="threePt" dir="t"/>
          </a:scene3d>
        </p:spPr>
      </p:pic>
      <p:sp>
        <p:nvSpPr>
          <p:cNvPr id="3" name="Content Placeholder 2"/>
          <p:cNvSpPr>
            <a:spLocks noGrp="1"/>
          </p:cNvSpPr>
          <p:nvPr>
            <p:ph type="body" sz="quarter" idx="10"/>
          </p:nvPr>
        </p:nvSpPr>
        <p:spPr/>
        <p:txBody>
          <a:bodyPr>
            <a:normAutofit fontScale="25000" lnSpcReduction="20000"/>
          </a:bodyPr>
          <a:lstStyle/>
          <a:p>
            <a:pPr fontAlgn="ctr"/>
            <a:r>
              <a:rPr lang="en-US" sz="9600" dirty="0"/>
              <a:t>Open source</a:t>
            </a:r>
          </a:p>
          <a:p>
            <a:pPr fontAlgn="ctr"/>
            <a:r>
              <a:rPr lang="en-US" sz="9600" dirty="0"/>
              <a:t>Good value </a:t>
            </a:r>
            <a:r>
              <a:rPr lang="en-US" sz="9600" dirty="0" err="1"/>
              <a:t>showdn</a:t>
            </a:r>
            <a:r>
              <a:rPr lang="en-US" sz="9600" dirty="0"/>
              <a:t> with empty catch blocks, improper IDisposable usage and patterns, performance gains through static methods, improper usage of XML comments….</a:t>
            </a:r>
          </a:p>
          <a:p>
            <a:pPr fontAlgn="ctr"/>
            <a:r>
              <a:rPr lang="en-US" sz="9600" dirty="0"/>
              <a:t>Remove following rules from </a:t>
            </a:r>
            <a:r>
              <a:rPr lang="en-US" sz="9600" dirty="0" err="1"/>
              <a:t>RuleSet</a:t>
            </a:r>
            <a:r>
              <a:rPr lang="en-US" sz="9600" dirty="0"/>
              <a:t> to reduce "noise"</a:t>
            </a:r>
          </a:p>
          <a:p>
            <a:pPr lvl="1" fontAlgn="ctr"/>
            <a:r>
              <a:rPr lang="en-US" sz="9600" dirty="0"/>
              <a:t>CC0001 - Var Instead of Type Name - debatable</a:t>
            </a:r>
          </a:p>
          <a:p>
            <a:pPr lvl="1" fontAlgn="ctr"/>
            <a:r>
              <a:rPr lang="en-US" sz="9600" dirty="0"/>
              <a:t>CC0003 - currently implemented pattern works, not worth time at this point</a:t>
            </a:r>
          </a:p>
          <a:p>
            <a:pPr lvl="1" fontAlgn="ctr"/>
            <a:r>
              <a:rPr lang="en-US" sz="9600" dirty="0"/>
              <a:t>CC0008 - You can use initializers in here - debatable</a:t>
            </a:r>
          </a:p>
          <a:p>
            <a:pPr lvl="1" fontAlgn="ctr"/>
            <a:r>
              <a:rPr lang="en-US" sz="9600" dirty="0"/>
              <a:t>CC0015 - Remove unnecessary parenthesis. - style issue, debatable</a:t>
            </a:r>
          </a:p>
          <a:p>
            <a:pPr lvl="1" fontAlgn="ctr"/>
            <a:r>
              <a:rPr lang="en-US" sz="9600" dirty="0"/>
              <a:t>CC0037 - Commented code should be removed</a:t>
            </a:r>
          </a:p>
          <a:p>
            <a:pPr lvl="1" fontAlgn="ctr"/>
            <a:r>
              <a:rPr lang="en-US" sz="9600" dirty="0"/>
              <a:t>CC0065 - Remove trailing whitespace</a:t>
            </a:r>
          </a:p>
          <a:p>
            <a:pPr lvl="1" fontAlgn="ctr"/>
            <a:r>
              <a:rPr lang="en-US" sz="9600" dirty="0"/>
              <a:t>CC0105 - Use '</a:t>
            </a:r>
            <a:r>
              <a:rPr lang="en-US" sz="9600" dirty="0" err="1"/>
              <a:t>var</a:t>
            </a:r>
            <a:r>
              <a:rPr lang="en-US" sz="9600" dirty="0"/>
              <a:t>' instead of specifying the type name – debatable</a:t>
            </a:r>
          </a:p>
          <a:p>
            <a:pPr lvl="1" fontAlgn="ctr"/>
            <a:endParaRPr lang="en-US" sz="9600" dirty="0"/>
          </a:p>
          <a:p>
            <a:pPr marL="0" indent="0" fontAlgn="ctr">
              <a:spcAft>
                <a:spcPts val="600"/>
              </a:spcAft>
              <a:buNone/>
            </a:pPr>
            <a:r>
              <a:rPr lang="en-US" sz="9600" dirty="0">
                <a:hlinkClick r:id="rId3"/>
              </a:rPr>
              <a:t>https://github.com/code-cracker</a:t>
            </a:r>
            <a:r>
              <a:rPr lang="en-US" sz="9600" dirty="0"/>
              <a:t> </a:t>
            </a:r>
          </a:p>
          <a:p>
            <a:endParaRPr lang="en-US" dirty="0"/>
          </a:p>
        </p:txBody>
      </p:sp>
      <p:sp>
        <p:nvSpPr>
          <p:cNvPr id="2" name="Title 1"/>
          <p:cNvSpPr>
            <a:spLocks noGrp="1"/>
          </p:cNvSpPr>
          <p:nvPr>
            <p:ph type="title"/>
          </p:nvPr>
        </p:nvSpPr>
        <p:spPr/>
        <p:txBody>
          <a:bodyPr/>
          <a:lstStyle/>
          <a:p>
            <a:r>
              <a:rPr lang="en-US" dirty="0"/>
              <a:t>Code Cracker for C#</a:t>
            </a:r>
          </a:p>
        </p:txBody>
      </p:sp>
    </p:spTree>
    <p:extLst>
      <p:ext uri="{BB962C8B-B14F-4D97-AF65-F5344CB8AC3E}">
        <p14:creationId xmlns:p14="http://schemas.microsoft.com/office/powerpoint/2010/main" val="22428528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6454" y="3954457"/>
            <a:ext cx="5486400" cy="3381555"/>
          </a:xfrm>
          <a:prstGeom prst="rect">
            <a:avLst/>
          </a:prstGeom>
          <a:scene3d>
            <a:camera prst="isometricOffAxis2Left"/>
            <a:lightRig rig="threePt" dir="t"/>
          </a:scene3d>
        </p:spPr>
      </p:pic>
      <p:sp>
        <p:nvSpPr>
          <p:cNvPr id="3" name="Content Placeholder 2"/>
          <p:cNvSpPr>
            <a:spLocks noGrp="1"/>
          </p:cNvSpPr>
          <p:nvPr>
            <p:ph type="body" sz="quarter" idx="10"/>
          </p:nvPr>
        </p:nvSpPr>
        <p:spPr>
          <a:xfrm>
            <a:off x="274638" y="1212850"/>
            <a:ext cx="11887200" cy="2092881"/>
          </a:xfrm>
        </p:spPr>
        <p:txBody>
          <a:bodyPr>
            <a:normAutofit fontScale="25000" lnSpcReduction="20000"/>
          </a:bodyPr>
          <a:lstStyle/>
          <a:p>
            <a:pPr fontAlgn="ctr"/>
            <a:r>
              <a:rPr lang="en-US" sz="9600" dirty="0"/>
              <a:t>Open source</a:t>
            </a:r>
          </a:p>
          <a:p>
            <a:pPr fontAlgn="ctr"/>
            <a:r>
              <a:rPr lang="en-US" sz="9600" dirty="0"/>
              <a:t>unused code, empty methods, globalization, unused variables, string anti-patterns, unused but assigned local variables, property anti-patterns, and empty exception blocks</a:t>
            </a:r>
          </a:p>
          <a:p>
            <a:pPr fontAlgn="ctr"/>
            <a:r>
              <a:rPr lang="en-US" sz="9600" dirty="0"/>
              <a:t>Remove following rules from base </a:t>
            </a:r>
            <a:r>
              <a:rPr lang="en-US" sz="9600" dirty="0" err="1"/>
              <a:t>SonarLint</a:t>
            </a:r>
            <a:r>
              <a:rPr lang="en-US" sz="9600" dirty="0"/>
              <a:t> </a:t>
            </a:r>
            <a:r>
              <a:rPr lang="en-US" sz="9600" dirty="0" err="1"/>
              <a:t>RuleSet</a:t>
            </a:r>
            <a:r>
              <a:rPr lang="en-US" sz="9600" dirty="0"/>
              <a:t> to reduce "noise"</a:t>
            </a:r>
          </a:p>
          <a:p>
            <a:pPr lvl="1" fontAlgn="ctr"/>
            <a:r>
              <a:rPr lang="en-US" sz="9600" dirty="0"/>
              <a:t>S100 - Rename method to match camel case </a:t>
            </a:r>
          </a:p>
          <a:p>
            <a:pPr lvl="1" fontAlgn="ctr"/>
            <a:r>
              <a:rPr lang="en-US" sz="9600" dirty="0"/>
              <a:t>S125 - Remove commented out code</a:t>
            </a:r>
          </a:p>
          <a:p>
            <a:pPr lvl="1" fontAlgn="ctr"/>
            <a:r>
              <a:rPr lang="en-US" sz="9600" dirty="0"/>
              <a:t>S1450 - Remove the {fieldname} field and declare it as a local variable in the relevant methods.</a:t>
            </a:r>
          </a:p>
          <a:p>
            <a:pPr lvl="1" fontAlgn="ctr"/>
            <a:r>
              <a:rPr lang="en-US" sz="9600" dirty="0"/>
              <a:t>S2360 - Use the overloading mechanism instead of the optional parameters.</a:t>
            </a:r>
          </a:p>
          <a:p>
            <a:pPr lvl="1" fontAlgn="ctr"/>
            <a:r>
              <a:rPr lang="en-US" sz="9600" dirty="0"/>
              <a:t>S2933 - Make "_log" "</a:t>
            </a:r>
            <a:r>
              <a:rPr lang="en-US" sz="9600" dirty="0" err="1"/>
              <a:t>readonly</a:t>
            </a:r>
            <a:r>
              <a:rPr lang="en-US" sz="9600" dirty="0"/>
              <a:t>"</a:t>
            </a:r>
          </a:p>
          <a:p>
            <a:r>
              <a:rPr lang="en-US" sz="9600" dirty="0"/>
              <a:t> Version 2.0 allows a connection to a SonarQube server. Bind your Visual Studio solution to a SonarQube project. Automatically updates the rulesets of the solution and attaches the required Roslyn analyzers to the solution.</a:t>
            </a:r>
          </a:p>
          <a:p>
            <a:endParaRPr lang="en-US" sz="9600" dirty="0"/>
          </a:p>
          <a:p>
            <a:pPr marL="0" indent="0">
              <a:buNone/>
            </a:pPr>
            <a:r>
              <a:rPr lang="en-US" sz="9600" dirty="0">
                <a:hlinkClick r:id="rId3"/>
              </a:rPr>
              <a:t>http://www.sonarlint.org/visualstudio/index.html</a:t>
            </a:r>
            <a:r>
              <a:rPr lang="en-US" sz="9600" dirty="0"/>
              <a:t> </a:t>
            </a:r>
          </a:p>
          <a:p>
            <a:endParaRPr lang="en-US" dirty="0"/>
          </a:p>
        </p:txBody>
      </p:sp>
      <p:sp>
        <p:nvSpPr>
          <p:cNvPr id="2" name="Title 1"/>
          <p:cNvSpPr>
            <a:spLocks noGrp="1"/>
          </p:cNvSpPr>
          <p:nvPr>
            <p:ph type="title"/>
          </p:nvPr>
        </p:nvSpPr>
        <p:spPr/>
        <p:txBody>
          <a:bodyPr/>
          <a:lstStyle/>
          <a:p>
            <a:r>
              <a:rPr lang="en-US" dirty="0" err="1"/>
              <a:t>SonarAnalyzer.CSharp</a:t>
            </a:r>
            <a:r>
              <a:rPr lang="en-US" dirty="0"/>
              <a:t> </a:t>
            </a:r>
            <a:r>
              <a:rPr lang="en-US" dirty="0" err="1"/>
              <a:t>nuget</a:t>
            </a:r>
            <a:endParaRPr lang="en-US" dirty="0"/>
          </a:p>
        </p:txBody>
      </p:sp>
    </p:spTree>
    <p:extLst>
      <p:ext uri="{BB962C8B-B14F-4D97-AF65-F5344CB8AC3E}">
        <p14:creationId xmlns:p14="http://schemas.microsoft.com/office/powerpoint/2010/main" val="40715238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err="1"/>
              <a:t>Wintellect</a:t>
            </a:r>
            <a:r>
              <a:rPr lang="en-US" dirty="0"/>
              <a:t> Analyzers - </a:t>
            </a:r>
            <a:r>
              <a:rPr lang="en-US" dirty="0">
                <a:hlinkClick r:id="rId2"/>
              </a:rPr>
              <a:t>https://github.com/Wintellect/Wintellect.Analyzers</a:t>
            </a:r>
            <a:r>
              <a:rPr lang="en-US" dirty="0"/>
              <a:t> </a:t>
            </a:r>
          </a:p>
          <a:p>
            <a:r>
              <a:rPr lang="en-US" dirty="0"/>
              <a:t>Roslyn Security Guard - </a:t>
            </a:r>
            <a:r>
              <a:rPr lang="en-US" dirty="0">
                <a:hlinkClick r:id="rId3"/>
              </a:rPr>
              <a:t>https://dotnet-security-guard.github.io</a:t>
            </a:r>
            <a:r>
              <a:rPr lang="en-US" dirty="0"/>
              <a:t> </a:t>
            </a:r>
          </a:p>
        </p:txBody>
      </p:sp>
      <p:sp>
        <p:nvSpPr>
          <p:cNvPr id="3" name="Title 2"/>
          <p:cNvSpPr>
            <a:spLocks noGrp="1"/>
          </p:cNvSpPr>
          <p:nvPr>
            <p:ph type="title"/>
          </p:nvPr>
        </p:nvSpPr>
        <p:spPr/>
        <p:txBody>
          <a:bodyPr/>
          <a:lstStyle/>
          <a:p>
            <a:r>
              <a:rPr lang="en-US" dirty="0"/>
              <a:t>Explore Various Analyzer Packs</a:t>
            </a:r>
          </a:p>
        </p:txBody>
      </p:sp>
    </p:spTree>
    <p:extLst>
      <p:ext uri="{BB962C8B-B14F-4D97-AF65-F5344CB8AC3E}">
        <p14:creationId xmlns:p14="http://schemas.microsoft.com/office/powerpoint/2010/main" val="35412386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Running the Rules</a:t>
            </a:r>
          </a:p>
        </p:txBody>
      </p:sp>
      <p:sp>
        <p:nvSpPr>
          <p:cNvPr id="7" name="Subtitle 6"/>
          <p:cNvSpPr>
            <a:spLocks noGrp="1"/>
          </p:cNvSpPr>
          <p:nvPr>
            <p:ph type="subTitle" idx="1"/>
          </p:nvPr>
        </p:nvSpPr>
        <p:spPr/>
        <p:txBody>
          <a:bodyPr/>
          <a:lstStyle/>
          <a:p>
            <a:r>
              <a:rPr lang="en-US" dirty="0"/>
              <a:t>Eh? I turned them off, there were too many of them!</a:t>
            </a:r>
          </a:p>
          <a:p>
            <a:r>
              <a:rPr lang="en-US" dirty="0"/>
              <a:t>They were all code styling things….</a:t>
            </a:r>
          </a:p>
        </p:txBody>
      </p:sp>
      <p:pic>
        <p:nvPicPr>
          <p:cNvPr id="3" name="Graphic 2" descr="Run"/>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7516" y="5783237"/>
            <a:ext cx="914400" cy="914400"/>
          </a:xfrm>
          <a:prstGeom prst="rect">
            <a:avLst/>
          </a:prstGeom>
        </p:spPr>
      </p:pic>
      <p:pic>
        <p:nvPicPr>
          <p:cNvPr id="5" name="Graphic 4" descr="Craw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8184" y="5783237"/>
            <a:ext cx="914400" cy="914400"/>
          </a:xfrm>
          <a:prstGeom prst="rect">
            <a:avLst/>
          </a:prstGeom>
        </p:spPr>
      </p:pic>
      <p:pic>
        <p:nvPicPr>
          <p:cNvPr id="10" name="Graphic 9" descr="Walk"/>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7286" y="5783237"/>
            <a:ext cx="914400" cy="914400"/>
          </a:xfrm>
          <a:prstGeom prst="rect">
            <a:avLst/>
          </a:prstGeom>
        </p:spPr>
      </p:pic>
      <p:pic>
        <p:nvPicPr>
          <p:cNvPr id="12" name="Graphic 11" descr="Person with Can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1916" y="5783237"/>
            <a:ext cx="914400" cy="914400"/>
          </a:xfrm>
          <a:prstGeom prst="rect">
            <a:avLst/>
          </a:prstGeom>
        </p:spPr>
      </p:pic>
      <p:pic>
        <p:nvPicPr>
          <p:cNvPr id="14" name="Graphic 13" descr="Baby Crawli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9384" y="5783237"/>
            <a:ext cx="914400" cy="914400"/>
          </a:xfrm>
          <a:prstGeom prst="rect">
            <a:avLst/>
          </a:prstGeom>
        </p:spPr>
      </p:pic>
      <p:pic>
        <p:nvPicPr>
          <p:cNvPr id="16" name="Graphic 15" descr="Baby"/>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98486" y="5783237"/>
            <a:ext cx="914400" cy="914400"/>
          </a:xfrm>
          <a:prstGeom prst="rect">
            <a:avLst/>
          </a:prstGeom>
        </p:spPr>
      </p:pic>
    </p:spTree>
    <p:extLst>
      <p:ext uri="{BB962C8B-B14F-4D97-AF65-F5344CB8AC3E}">
        <p14:creationId xmlns:p14="http://schemas.microsoft.com/office/powerpoint/2010/main" val="26994919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IDE is great</a:t>
            </a:r>
          </a:p>
          <a:p>
            <a:r>
              <a:rPr lang="en-US" dirty="0"/>
              <a:t>How to push to a file in </a:t>
            </a:r>
            <a:r>
              <a:rPr lang="en-US" dirty="0" err="1"/>
              <a:t>msbuild</a:t>
            </a:r>
            <a:r>
              <a:rPr lang="en-US" dirty="0"/>
              <a:t>?</a:t>
            </a:r>
          </a:p>
        </p:txBody>
      </p:sp>
      <p:sp>
        <p:nvSpPr>
          <p:cNvPr id="3" name="Title 2"/>
          <p:cNvSpPr>
            <a:spLocks noGrp="1"/>
          </p:cNvSpPr>
          <p:nvPr>
            <p:ph type="title"/>
          </p:nvPr>
        </p:nvSpPr>
        <p:spPr/>
        <p:txBody>
          <a:bodyPr/>
          <a:lstStyle/>
          <a:p>
            <a:r>
              <a:rPr lang="en-US" dirty="0"/>
              <a:t>Dump to File</a:t>
            </a:r>
          </a:p>
        </p:txBody>
      </p:sp>
      <p:sp>
        <p:nvSpPr>
          <p:cNvPr id="5" name="TextBox 4"/>
          <p:cNvSpPr txBox="1"/>
          <p:nvPr/>
        </p:nvSpPr>
        <p:spPr>
          <a:xfrm>
            <a:off x="281624" y="2778357"/>
            <a:ext cx="10424046" cy="572464"/>
          </a:xfrm>
          <a:prstGeom prst="rect">
            <a:avLst/>
          </a:prstGeom>
          <a:solidFill>
            <a:schemeClr val="bg1"/>
          </a:solidFill>
          <a:ln w="25400">
            <a:solidFill>
              <a:schemeClr val="tx1"/>
            </a:solidFill>
          </a:ln>
        </p:spPr>
        <p:txBody>
          <a:bodyPr wrap="square" lIns="182880" tIns="146304" rIns="182880" bIns="146304" rtlCol="0">
            <a:spAutoFit/>
          </a:bodyPr>
          <a:lstStyle/>
          <a:p>
            <a:r>
              <a:rPr lang="en-US" b="1" dirty="0">
                <a:latin typeface="Consolas" panose="020B0609020204030204" pitchFamily="49" charset="0"/>
              </a:rPr>
              <a:t>msbuild.exe .\</a:t>
            </a:r>
            <a:r>
              <a:rPr lang="en-US" b="1" dirty="0" err="1">
                <a:latin typeface="Consolas" panose="020B0609020204030204" pitchFamily="49" charset="0"/>
              </a:rPr>
              <a:t>RoslynProofs</a:t>
            </a:r>
            <a:r>
              <a:rPr lang="en-US" b="1" dirty="0">
                <a:latin typeface="Consolas" panose="020B0609020204030204" pitchFamily="49" charset="0"/>
              </a:rPr>
              <a:t>\RoslynProofs.sln /</a:t>
            </a:r>
            <a:r>
              <a:rPr lang="en-US" b="1" dirty="0" err="1">
                <a:latin typeface="Consolas" panose="020B0609020204030204" pitchFamily="49" charset="0"/>
              </a:rPr>
              <a:t>p:RunCodeAnalysis</a:t>
            </a:r>
            <a:r>
              <a:rPr lang="en-US" b="1" dirty="0">
                <a:latin typeface="Consolas" panose="020B0609020204030204" pitchFamily="49" charset="0"/>
              </a:rPr>
              <a:t>=True /</a:t>
            </a:r>
            <a:r>
              <a:rPr lang="en-US" b="1" dirty="0" err="1">
                <a:latin typeface="Consolas" panose="020B0609020204030204" pitchFamily="49" charset="0"/>
              </a:rPr>
              <a:t>t:rebuild</a:t>
            </a:r>
            <a:endParaRPr lang="en-US" b="1" dirty="0">
              <a:latin typeface="Consolas" panose="020B0609020204030204" pitchFamily="49" charset="0"/>
            </a:endParaRPr>
          </a:p>
        </p:txBody>
      </p:sp>
      <p:sp>
        <p:nvSpPr>
          <p:cNvPr id="6" name="TextBox 5"/>
          <p:cNvSpPr txBox="1"/>
          <p:nvPr/>
        </p:nvSpPr>
        <p:spPr>
          <a:xfrm>
            <a:off x="731897" y="3680140"/>
            <a:ext cx="13715851" cy="6143220"/>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Using shared compilation with compiler from directory: C:\Program Files (x86)\</a:t>
            </a:r>
            <a:r>
              <a:rPr lang="en-US" sz="2000" b="1" dirty="0" err="1">
                <a:latin typeface="Consolas" panose="020B0609020204030204" pitchFamily="49" charset="0"/>
              </a:rPr>
              <a:t>MSBuild</a:t>
            </a:r>
            <a:r>
              <a:rPr lang="en-US" sz="2000" b="1" dirty="0">
                <a:latin typeface="Consolas" panose="020B0609020204030204" pitchFamily="49" charset="0"/>
              </a:rPr>
              <a:t>\14.0\bin</a:t>
            </a:r>
          </a:p>
          <a:p>
            <a:r>
              <a:rPr lang="en-US" sz="2000" b="1" dirty="0" err="1">
                <a:latin typeface="Consolas" panose="020B0609020204030204" pitchFamily="49" charset="0"/>
              </a:rPr>
              <a:t>LogUtils.cs</a:t>
            </a:r>
            <a:r>
              <a:rPr lang="en-US" sz="2000" b="1" dirty="0">
                <a:latin typeface="Consolas" panose="020B0609020204030204" pitchFamily="49" charset="0"/>
              </a:rPr>
              <a:t>(13,23): warning CS0108: '</a:t>
            </a:r>
            <a:r>
              <a:rPr lang="en-US" sz="2000" b="1" dirty="0" err="1">
                <a:latin typeface="Consolas" panose="020B0609020204030204" pitchFamily="49" charset="0"/>
              </a:rPr>
              <a:t>LoggerBase.Name</a:t>
            </a:r>
            <a:r>
              <a:rPr lang="en-US" sz="2000" b="1" dirty="0">
                <a:latin typeface="Consolas" panose="020B0609020204030204" pitchFamily="49" charset="0"/>
              </a:rPr>
              <a:t>' hides inherited member '</a:t>
            </a:r>
            <a:r>
              <a:rPr lang="en-US" sz="2000" b="1" dirty="0" err="1">
                <a:latin typeface="Consolas" panose="020B0609020204030204" pitchFamily="49" charset="0"/>
              </a:rPr>
              <a:t>EventSource.Name</a:t>
            </a:r>
            <a:r>
              <a:rPr lang="en-US" sz="2000" b="1" dirty="0">
                <a:latin typeface="Consolas" panose="020B0609020204030204" pitchFamily="49" charset="0"/>
              </a:rPr>
              <a:t>'. Use the new keyword if hiding was intended.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ProfileHelpers.cs</a:t>
            </a:r>
            <a:r>
              <a:rPr lang="en-US" sz="2000" b="1" dirty="0">
                <a:latin typeface="Consolas" panose="020B0609020204030204" pitchFamily="49" charset="0"/>
              </a:rPr>
              <a:t>(75,17): warning CS0472: The result of the expression is always 'true' since a value of type '</a:t>
            </a:r>
            <a:r>
              <a:rPr lang="en-US" sz="2000" b="1" dirty="0" err="1">
                <a:latin typeface="Consolas" panose="020B0609020204030204" pitchFamily="49" charset="0"/>
              </a:rPr>
              <a:t>CanProfile</a:t>
            </a:r>
            <a:r>
              <a:rPr lang="en-US" sz="2000" b="1" dirty="0">
                <a:latin typeface="Consolas" panose="020B0609020204030204" pitchFamily="49" charset="0"/>
              </a:rPr>
              <a:t>' is never equal to 'null' of type '</a:t>
            </a:r>
            <a:r>
              <a:rPr lang="en-US" sz="2000" b="1" dirty="0" err="1">
                <a:latin typeface="Consolas" panose="020B0609020204030204" pitchFamily="49" charset="0"/>
              </a:rPr>
              <a:t>CanProfile</a:t>
            </a:r>
            <a:r>
              <a:rPr lang="en-US" sz="2000" b="1" dirty="0">
                <a:latin typeface="Consolas" panose="020B0609020204030204" pitchFamily="49" charset="0"/>
              </a:rPr>
              <a:t>?'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ResourceHelpers.cs</a:t>
            </a:r>
            <a:r>
              <a:rPr lang="en-US" sz="2000" b="1" dirty="0">
                <a:latin typeface="Consolas" panose="020B0609020204030204" pitchFamily="49" charset="0"/>
              </a:rPr>
              <a:t>(38,33): warning CS0649: Field 'ResourceHelpers.</a:t>
            </a:r>
            <a:r>
              <a:rPr lang="en-US" sz="2000" b="1" dirty="0" err="1">
                <a:latin typeface="Consolas" panose="020B0609020204030204" pitchFamily="49" charset="0"/>
              </a:rPr>
              <a:t>CustomResourceReader</a:t>
            </a:r>
            <a:r>
              <a:rPr lang="en-US" sz="2000" b="1" dirty="0">
                <a:latin typeface="Consolas" panose="020B0609020204030204" pitchFamily="49" charset="0"/>
              </a:rPr>
              <a:t>._resources' is never assigned to, and will always have its default value null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ResourceHelpers.cs</a:t>
            </a:r>
            <a:r>
              <a:rPr lang="en-US" sz="2000" b="1" dirty="0">
                <a:latin typeface="Consolas" panose="020B0609020204030204" pitchFamily="49" charset="0"/>
              </a:rPr>
              <a:t>(40,32): warning CS0169: The field '</a:t>
            </a:r>
            <a:r>
              <a:rPr lang="en-US" sz="2000" b="1" dirty="0" err="1">
                <a:latin typeface="Consolas" panose="020B0609020204030204" pitchFamily="49" charset="0"/>
              </a:rPr>
              <a:t>ResourceHelpers.CustomResourceReader.manager</a:t>
            </a:r>
            <a:r>
              <a:rPr lang="en-US" sz="2000" b="1" dirty="0">
                <a:latin typeface="Consolas" panose="020B0609020204030204" pitchFamily="49" charset="0"/>
              </a:rPr>
              <a:t>' is never used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a:latin typeface="Consolas" panose="020B0609020204030204" pitchFamily="49" charset="0"/>
              </a:rPr>
              <a:t>animals\</a:t>
            </a:r>
            <a:r>
              <a:rPr lang="en-US" sz="2000" b="1" dirty="0" err="1">
                <a:latin typeface="Consolas" panose="020B0609020204030204" pitchFamily="49" charset="0"/>
              </a:rPr>
              <a:t>People.cs</a:t>
            </a:r>
            <a:r>
              <a:rPr lang="en-US" sz="2000" b="1" dirty="0">
                <a:latin typeface="Consolas" panose="020B0609020204030204" pitchFamily="49" charset="0"/>
              </a:rPr>
              <a:t>(12,16): warning CS0414: The field '</a:t>
            </a:r>
            <a:r>
              <a:rPr lang="en-US" sz="2000" b="1" dirty="0" err="1">
                <a:latin typeface="Consolas" panose="020B0609020204030204" pitchFamily="49" charset="0"/>
              </a:rPr>
              <a:t>People.RequiredFieldErrorMessage</a:t>
            </a:r>
            <a:r>
              <a:rPr lang="en-US" sz="2000" b="1" dirty="0">
                <a:latin typeface="Consolas" panose="020B0609020204030204" pitchFamily="49" charset="0"/>
              </a:rPr>
              <a:t>' is assigned but its value is never used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a:latin typeface="Consolas" panose="020B0609020204030204" pitchFamily="49" charset="0"/>
              </a:rPr>
              <a:t>animals\</a:t>
            </a:r>
            <a:r>
              <a:rPr lang="en-US" sz="2000" b="1" dirty="0" err="1">
                <a:latin typeface="Consolas" panose="020B0609020204030204" pitchFamily="49" charset="0"/>
              </a:rPr>
              <a:t>People.cs</a:t>
            </a:r>
            <a:r>
              <a:rPr lang="en-US" sz="2000" b="1" dirty="0">
                <a:latin typeface="Consolas" panose="020B0609020204030204" pitchFamily="49" charset="0"/>
              </a:rPr>
              <a:t>(13,16): warning CS0414: The field '</a:t>
            </a:r>
            <a:r>
              <a:rPr lang="en-US" sz="2000" b="1" dirty="0" err="1">
                <a:latin typeface="Consolas" panose="020B0609020204030204" pitchFamily="49" charset="0"/>
              </a:rPr>
              <a:t>People.DateFieldErrorMessage</a:t>
            </a:r>
            <a:r>
              <a:rPr lang="en-US" sz="2000" b="1" dirty="0">
                <a:latin typeface="Consolas" panose="020B0609020204030204" pitchFamily="49" charset="0"/>
              </a:rPr>
              <a:t>' is assigned but its value is never used </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41409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932563"/>
          </a:xfrm>
        </p:spPr>
        <p:txBody>
          <a:bodyPr/>
          <a:lstStyle/>
          <a:p>
            <a:r>
              <a:rPr lang="en-US" sz="5400" dirty="0"/>
              <a:t>Rule and Analysis Demo</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166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075336"/>
            <a:ext cx="4892040" cy="2843855"/>
          </a:xfrm>
        </p:spPr>
        <p:txBody>
          <a:bodyPr/>
          <a:lstStyle/>
          <a:p>
            <a:r>
              <a:rPr lang="en-US" dirty="0"/>
              <a:t>Hi, I used Roslyn Analyzers to find this bug.  And I’m </a:t>
            </a:r>
            <a:r>
              <a:rPr lang="en-US" dirty="0" err="1"/>
              <a:t>sooo</a:t>
            </a:r>
            <a:r>
              <a:rPr lang="en-US" dirty="0"/>
              <a:t> happy!</a:t>
            </a:r>
          </a:p>
        </p:txBody>
      </p:sp>
      <p:pic>
        <p:nvPicPr>
          <p:cNvPr id="7" name="Graphic 6" descr="Smiling Face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37" y="5417481"/>
            <a:ext cx="1371595" cy="1371595"/>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001095"/>
          </a:xfrm>
        </p:spPr>
        <p:txBody>
          <a:bodyPr/>
          <a:lstStyle/>
          <a:p>
            <a:r>
              <a:rPr lang="en-US" dirty="0"/>
              <a:t>Imported to Excel ( tricky with large numbers of warnings )</a:t>
            </a:r>
          </a:p>
          <a:p>
            <a:r>
              <a:rPr lang="en-US" dirty="0"/>
              <a:t>Removed Internationalization</a:t>
            </a:r>
          </a:p>
          <a:p>
            <a:r>
              <a:rPr lang="en-US" dirty="0"/>
              <a:t>Remove most style violations</a:t>
            </a:r>
          </a:p>
          <a:p>
            <a:r>
              <a:rPr lang="en-US" dirty="0"/>
              <a:t>Graded violations low, medium, high</a:t>
            </a:r>
          </a:p>
          <a:p>
            <a:r>
              <a:rPr lang="en-US" dirty="0"/>
              <a:t>About 900 violations to look at left</a:t>
            </a:r>
          </a:p>
        </p:txBody>
      </p:sp>
      <p:sp>
        <p:nvSpPr>
          <p:cNvPr id="2" name="Title 1"/>
          <p:cNvSpPr>
            <a:spLocks noGrp="1"/>
          </p:cNvSpPr>
          <p:nvPr>
            <p:ph type="title"/>
          </p:nvPr>
        </p:nvSpPr>
        <p:spPr/>
        <p:txBody>
          <a:bodyPr/>
          <a:lstStyle/>
          <a:p>
            <a:r>
              <a:rPr lang="en-US" dirty="0"/>
              <a:t>Overview of Violations</a:t>
            </a:r>
          </a:p>
        </p:txBody>
      </p:sp>
      <p:pic>
        <p:nvPicPr>
          <p:cNvPr id="7" name="Graphic 6" descr="Surprised Face with No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580" y="5162137"/>
            <a:ext cx="1828780" cy="1828780"/>
          </a:xfrm>
          <a:prstGeom prst="rect">
            <a:avLst/>
          </a:prstGeom>
        </p:spPr>
      </p:pic>
    </p:spTree>
    <p:extLst>
      <p:ext uri="{BB962C8B-B14F-4D97-AF65-F5344CB8AC3E}">
        <p14:creationId xmlns:p14="http://schemas.microsoft.com/office/powerpoint/2010/main" val="11190689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Defects by Area</a:t>
            </a:r>
          </a:p>
        </p:txBody>
      </p:sp>
      <p:sp>
        <p:nvSpPr>
          <p:cNvPr id="3" name="Content Placeholder 2"/>
          <p:cNvSpPr>
            <a:spLocks noGrp="1"/>
          </p:cNvSpPr>
          <p:nvPr>
            <p:ph idx="1"/>
          </p:nvPr>
        </p:nvSpPr>
        <p:spPr>
          <a:xfrm>
            <a:off x="855008" y="1861968"/>
            <a:ext cx="9097029" cy="4437962"/>
          </a:xfrm>
        </p:spPr>
        <p:txBody>
          <a:bodyPr>
            <a:normAutofit/>
          </a:bodyPr>
          <a:lstStyle/>
          <a:p>
            <a:pPr lvl="0"/>
            <a:r>
              <a:rPr lang="en-US" sz="2400" b="1" dirty="0"/>
              <a:t>Exception Patterns</a:t>
            </a:r>
            <a:r>
              <a:rPr lang="en-US" sz="2400" dirty="0"/>
              <a:t> – using exceptions properly in for optimal performance and diagnostic abilities.</a:t>
            </a:r>
          </a:p>
          <a:p>
            <a:pPr lvl="0"/>
            <a:r>
              <a:rPr lang="en-US" sz="2400" b="1" dirty="0"/>
              <a:t>Memory</a:t>
            </a:r>
            <a:r>
              <a:rPr lang="en-US" sz="2400" dirty="0"/>
              <a:t> – memory or resource leak candidates.   Improper Dispose pattern usage is a key player. </a:t>
            </a:r>
          </a:p>
          <a:p>
            <a:pPr lvl="0"/>
            <a:r>
              <a:rPr lang="en-US" sz="2400" b="1" dirty="0"/>
              <a:t>Craftsmanship</a:t>
            </a:r>
            <a:r>
              <a:rPr lang="en-US" sz="2400" dirty="0"/>
              <a:t> – or clean code.  Good coding patterns, avoiding dangerous coding patterns.</a:t>
            </a:r>
          </a:p>
          <a:p>
            <a:pPr lvl="0"/>
            <a:r>
              <a:rPr lang="en-US" sz="2400" b="1" dirty="0"/>
              <a:t>OO Patterns</a:t>
            </a:r>
            <a:r>
              <a:rPr lang="en-US" sz="2400" dirty="0"/>
              <a:t> – are properties properly implemented, virtual members being respected.</a:t>
            </a:r>
          </a:p>
          <a:p>
            <a:pPr lvl="0"/>
            <a:r>
              <a:rPr lang="en-US" sz="2400" b="1" dirty="0"/>
              <a:t>Performance</a:t>
            </a:r>
            <a:r>
              <a:rPr lang="en-US" sz="2400" dirty="0"/>
              <a:t> – Coding tweaks to improve system performance overall. </a:t>
            </a:r>
          </a:p>
          <a:p>
            <a:endParaRPr lang="en-US" dirty="0"/>
          </a:p>
        </p:txBody>
      </p:sp>
    </p:spTree>
    <p:extLst>
      <p:ext uri="{BB962C8B-B14F-4D97-AF65-F5344CB8AC3E}">
        <p14:creationId xmlns:p14="http://schemas.microsoft.com/office/powerpoint/2010/main" val="20324136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Area</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B0FC474C-F7C7-49F6-94C6-7F9518251FB4}"/>
                  </a:ext>
                </a:extLst>
              </p:cNvPr>
              <p:cNvGraphicFramePr/>
              <p:nvPr/>
            </p:nvGraphicFramePr>
            <p:xfrm>
              <a:off x="1036637" y="1897062"/>
              <a:ext cx="5334000" cy="40386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B0FC474C-F7C7-49F6-94C6-7F9518251FB4}"/>
                  </a:ext>
                </a:extLst>
              </p:cNvPr>
              <p:cNvPicPr>
                <a:picLocks noGrp="1" noRot="1" noChangeAspect="1" noMove="1" noResize="1" noEditPoints="1" noAdjustHandles="1" noChangeArrowheads="1" noChangeShapeType="1"/>
              </p:cNvPicPr>
              <p:nvPr/>
            </p:nvPicPr>
            <p:blipFill>
              <a:blip r:embed="rId3"/>
              <a:stretch>
                <a:fillRect/>
              </a:stretch>
            </p:blipFill>
            <p:spPr>
              <a:xfrm>
                <a:off x="1036637" y="1897062"/>
                <a:ext cx="5334000" cy="4038600"/>
              </a:xfrm>
              <a:prstGeom prst="rect">
                <a:avLst/>
              </a:prstGeom>
            </p:spPr>
          </p:pic>
        </mc:Fallback>
      </mc:AlternateContent>
      <p:graphicFrame>
        <p:nvGraphicFramePr>
          <p:cNvPr id="6" name="Table 5"/>
          <p:cNvGraphicFramePr>
            <a:graphicFrameLocks noGrp="1"/>
          </p:cNvGraphicFramePr>
          <p:nvPr/>
        </p:nvGraphicFramePr>
        <p:xfrm>
          <a:off x="7361237" y="1898611"/>
          <a:ext cx="2819400" cy="1836233"/>
        </p:xfrm>
        <a:graphic>
          <a:graphicData uri="http://schemas.openxmlformats.org/drawingml/2006/table">
            <a:tbl>
              <a:tblPr firstRow="1" firstCol="1" bandRow="1"/>
              <a:tblGrid>
                <a:gridCol w="1772350">
                  <a:extLst>
                    <a:ext uri="{9D8B030D-6E8A-4147-A177-3AD203B41FA5}">
                      <a16:colId xmlns:a16="http://schemas.microsoft.com/office/drawing/2014/main" val="3487625785"/>
                    </a:ext>
                  </a:extLst>
                </a:gridCol>
                <a:gridCol w="1047050">
                  <a:extLst>
                    <a:ext uri="{9D8B030D-6E8A-4147-A177-3AD203B41FA5}">
                      <a16:colId xmlns:a16="http://schemas.microsoft.com/office/drawing/2014/main" val="727056393"/>
                    </a:ext>
                  </a:extLst>
                </a:gridCol>
              </a:tblGrid>
              <a:tr h="182880">
                <a:tc>
                  <a:txBody>
                    <a:bodyPr/>
                    <a:lstStyle/>
                    <a:p>
                      <a:pPr marL="0" marR="0" algn="ctr">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Distinct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Count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150294658"/>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Exception Pattern</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241</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66912352"/>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Memory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0535557"/>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Craftsmanship</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70069172"/>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OO Patterns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168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871230"/>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Performance</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76</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84798229"/>
                  </a:ext>
                </a:extLst>
              </a:tr>
              <a:tr h="182880">
                <a:tc>
                  <a:txBody>
                    <a:bodyPr/>
                    <a:lstStyle/>
                    <a:p>
                      <a:pPr marL="0" marR="0">
                        <a:lnSpc>
                          <a:spcPct val="115000"/>
                        </a:lnSpc>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894</a:t>
                      </a:r>
                      <a:endParaRPr lang="en-US" sz="1600" dirty="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526153"/>
                  </a:ext>
                </a:extLst>
              </a:tr>
            </a:tbl>
          </a:graphicData>
        </a:graphic>
      </p:graphicFrame>
    </p:spTree>
    <p:extLst>
      <p:ext uri="{BB962C8B-B14F-4D97-AF65-F5344CB8AC3E}">
        <p14:creationId xmlns:p14="http://schemas.microsoft.com/office/powerpoint/2010/main" val="5605342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Project</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9420A83C-1AAD-4A87-80DE-8E88695ACDCC}"/>
                  </a:ext>
                </a:extLst>
              </p:cNvPr>
              <p:cNvGraphicFramePr/>
              <p:nvPr/>
            </p:nvGraphicFramePr>
            <p:xfrm>
              <a:off x="6599237" y="1737995"/>
              <a:ext cx="4982231" cy="465486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9420A83C-1AAD-4A87-80DE-8E88695ACDCC}"/>
                  </a:ext>
                </a:extLst>
              </p:cNvPr>
              <p:cNvPicPr>
                <a:picLocks noGrp="1" noRot="1" noChangeAspect="1" noMove="1" noResize="1" noEditPoints="1" noAdjustHandles="1" noChangeArrowheads="1" noChangeShapeType="1"/>
              </p:cNvPicPr>
              <p:nvPr/>
            </p:nvPicPr>
            <p:blipFill>
              <a:blip r:embed="rId3"/>
              <a:stretch>
                <a:fillRect/>
              </a:stretch>
            </p:blipFill>
            <p:spPr>
              <a:xfrm>
                <a:off x="6599237" y="1737995"/>
                <a:ext cx="4982231" cy="4654867"/>
              </a:xfrm>
              <a:prstGeom prst="rect">
                <a:avLst/>
              </a:prstGeom>
            </p:spPr>
          </p:pic>
        </mc:Fallback>
      </mc:AlternateContent>
      <p:graphicFrame>
        <p:nvGraphicFramePr>
          <p:cNvPr id="6" name="Table 5"/>
          <p:cNvGraphicFramePr>
            <a:graphicFrameLocks noGrp="1"/>
          </p:cNvGraphicFramePr>
          <p:nvPr/>
        </p:nvGraphicFramePr>
        <p:xfrm>
          <a:off x="2484437" y="1973262"/>
          <a:ext cx="3505199" cy="3428244"/>
        </p:xfrm>
        <a:graphic>
          <a:graphicData uri="http://schemas.openxmlformats.org/drawingml/2006/table">
            <a:tbl>
              <a:tblPr firstRow="1" firstCol="1" bandRow="1"/>
              <a:tblGrid>
                <a:gridCol w="2890796">
                  <a:extLst>
                    <a:ext uri="{9D8B030D-6E8A-4147-A177-3AD203B41FA5}">
                      <a16:colId xmlns:a16="http://schemas.microsoft.com/office/drawing/2014/main" val="3880117936"/>
                    </a:ext>
                  </a:extLst>
                </a:gridCol>
                <a:gridCol w="614403">
                  <a:extLst>
                    <a:ext uri="{9D8B030D-6E8A-4147-A177-3AD203B41FA5}">
                      <a16:colId xmlns:a16="http://schemas.microsoft.com/office/drawing/2014/main" val="1420931913"/>
                    </a:ext>
                  </a:extLst>
                </a:gridCol>
              </a:tblGrid>
              <a:tr h="202565">
                <a:tc>
                  <a:txBody>
                    <a:bodyPr/>
                    <a:lstStyle/>
                    <a:p>
                      <a:pPr marL="0" marR="0">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Project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Violations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77377381"/>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Repository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270</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11122651"/>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Web.Utils.Service.Client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09389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Entity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142</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0021803"/>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Web.Shell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492997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Provider</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49</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20923699"/>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Common.Helpers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25</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614839"/>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Web.ViewModels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5610814"/>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Common.AuditLog</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79695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Mobile.Web</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3891163"/>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RadioModel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9</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432247"/>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Common.isomHelpers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a:t>
                      </a:r>
                      <a:endParaRPr lang="en-US" sz="1600" dirty="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2111361"/>
                  </a:ext>
                </a:extLst>
              </a:tr>
            </a:tbl>
          </a:graphicData>
        </a:graphic>
      </p:graphicFrame>
    </p:spTree>
    <p:extLst>
      <p:ext uri="{BB962C8B-B14F-4D97-AF65-F5344CB8AC3E}">
        <p14:creationId xmlns:p14="http://schemas.microsoft.com/office/powerpoint/2010/main" val="12219458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File</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4080BFD9-B5A0-45EF-823F-E27ABEA136DC}"/>
                  </a:ext>
                </a:extLst>
              </p:cNvPr>
              <p:cNvGraphicFramePr/>
              <p:nvPr/>
            </p:nvGraphicFramePr>
            <p:xfrm>
              <a:off x="1036637" y="1789747"/>
              <a:ext cx="6324600" cy="475551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4080BFD9-B5A0-45EF-823F-E27ABEA136DC}"/>
                  </a:ext>
                </a:extLst>
              </p:cNvPr>
              <p:cNvPicPr>
                <a:picLocks noGrp="1" noRot="1" noChangeAspect="1" noMove="1" noResize="1" noEditPoints="1" noAdjustHandles="1" noChangeArrowheads="1" noChangeShapeType="1"/>
              </p:cNvPicPr>
              <p:nvPr/>
            </p:nvPicPr>
            <p:blipFill>
              <a:blip r:embed="rId3"/>
              <a:stretch>
                <a:fillRect/>
              </a:stretch>
            </p:blipFill>
            <p:spPr>
              <a:xfrm>
                <a:off x="1036637" y="1789747"/>
                <a:ext cx="6324600" cy="4755515"/>
              </a:xfrm>
              <a:prstGeom prst="rect">
                <a:avLst/>
              </a:prstGeom>
            </p:spPr>
          </p:pic>
        </mc:Fallback>
      </mc:AlternateContent>
      <p:sp>
        <p:nvSpPr>
          <p:cNvPr id="10" name="TextBox 9"/>
          <p:cNvSpPr txBox="1"/>
          <p:nvPr/>
        </p:nvSpPr>
        <p:spPr>
          <a:xfrm>
            <a:off x="7513638" y="1789747"/>
            <a:ext cx="3276600" cy="4893647"/>
          </a:xfrm>
          <a:prstGeom prst="rect">
            <a:avLst/>
          </a:prstGeom>
          <a:noFill/>
          <a:ln>
            <a:solidFill>
              <a:schemeClr val="tx1"/>
            </a:solidFill>
          </a:ln>
        </p:spPr>
        <p:txBody>
          <a:bodyPr wrap="square" rtlCol="0">
            <a:spAutoFit/>
          </a:bodyPr>
          <a:lstStyle/>
          <a:p>
            <a:r>
              <a:rPr lang="en-US" sz="1400" dirty="0" err="1"/>
              <a:t>AccountManagementClient.cs</a:t>
            </a:r>
            <a:r>
              <a:rPr lang="en-US" sz="1400" dirty="0"/>
              <a:t>	69</a:t>
            </a:r>
          </a:p>
          <a:p>
            <a:r>
              <a:rPr lang="en-US" sz="1400" dirty="0" err="1"/>
              <a:t>CommunicatorProgramming.cs</a:t>
            </a:r>
            <a:r>
              <a:rPr lang="en-US" sz="1400" dirty="0"/>
              <a:t>	61</a:t>
            </a:r>
          </a:p>
          <a:p>
            <a:r>
              <a:rPr lang="en-US" sz="1400" dirty="0" err="1"/>
              <a:t>CommunicatorProgrammingClient.cs</a:t>
            </a:r>
            <a:r>
              <a:rPr lang="en-US" sz="1400" dirty="0"/>
              <a:t>	46</a:t>
            </a:r>
          </a:p>
          <a:p>
            <a:r>
              <a:rPr lang="en-US" sz="1400" dirty="0" err="1"/>
              <a:t>AccountManagement.cs</a:t>
            </a:r>
            <a:r>
              <a:rPr lang="en-US" sz="1400" dirty="0"/>
              <a:t>		44</a:t>
            </a:r>
          </a:p>
          <a:p>
            <a:r>
              <a:rPr lang="en-US" sz="1400" dirty="0" err="1"/>
              <a:t>TCAccountManagementClient.cs</a:t>
            </a:r>
            <a:r>
              <a:rPr lang="en-US" sz="1400" dirty="0"/>
              <a:t>	34</a:t>
            </a:r>
          </a:p>
          <a:p>
            <a:r>
              <a:rPr lang="en-US" sz="1400" dirty="0" err="1"/>
              <a:t>PanelNotification.cs</a:t>
            </a:r>
            <a:r>
              <a:rPr lang="en-US" sz="1400" dirty="0"/>
              <a:t>		27</a:t>
            </a:r>
          </a:p>
          <a:p>
            <a:r>
              <a:rPr lang="en-US" sz="1400" dirty="0" err="1"/>
              <a:t>PanelNotificationClient.cs</a:t>
            </a:r>
            <a:r>
              <a:rPr lang="en-US" sz="1400" dirty="0"/>
              <a:t>		26</a:t>
            </a:r>
          </a:p>
          <a:p>
            <a:r>
              <a:rPr lang="en-US" sz="1400" dirty="0" err="1"/>
              <a:t>ReportsMangement.cs</a:t>
            </a:r>
            <a:r>
              <a:rPr lang="en-US" sz="1400" dirty="0"/>
              <a:t>		22</a:t>
            </a:r>
          </a:p>
          <a:p>
            <a:r>
              <a:rPr lang="en-US" sz="1400" dirty="0" err="1"/>
              <a:t>ReportManagementMDX.cs</a:t>
            </a:r>
            <a:r>
              <a:rPr lang="en-US" sz="1400" dirty="0"/>
              <a:t>	20</a:t>
            </a:r>
          </a:p>
          <a:p>
            <a:r>
              <a:rPr lang="en-US" sz="1400" dirty="0" err="1"/>
              <a:t>TemplateManagementController.cs</a:t>
            </a:r>
            <a:r>
              <a:rPr lang="en-US" sz="1400" dirty="0"/>
              <a:t>	20</a:t>
            </a:r>
          </a:p>
          <a:p>
            <a:r>
              <a:rPr lang="en-US" sz="1400" dirty="0" err="1"/>
              <a:t>PanelConfiguration.cs</a:t>
            </a:r>
            <a:r>
              <a:rPr lang="en-US" sz="1400" dirty="0"/>
              <a:t>		18</a:t>
            </a:r>
          </a:p>
          <a:p>
            <a:r>
              <a:rPr lang="en-US" sz="1400" dirty="0" err="1"/>
              <a:t>FirmwareJob.cs</a:t>
            </a:r>
            <a:r>
              <a:rPr lang="en-US" sz="1400" dirty="0"/>
              <a:t>		17</a:t>
            </a:r>
          </a:p>
          <a:p>
            <a:r>
              <a:rPr lang="en-US" sz="1400" dirty="0" err="1"/>
              <a:t>RadioModelUnitTest.cs</a:t>
            </a:r>
            <a:r>
              <a:rPr lang="en-US" sz="1400" dirty="0"/>
              <a:t>		17</a:t>
            </a:r>
          </a:p>
          <a:p>
            <a:r>
              <a:rPr lang="en-US" sz="1400" dirty="0" err="1"/>
              <a:t>UserManagement.cs</a:t>
            </a:r>
            <a:r>
              <a:rPr lang="en-US" sz="1400" dirty="0"/>
              <a:t>		14</a:t>
            </a:r>
          </a:p>
          <a:p>
            <a:r>
              <a:rPr lang="en-US" sz="1400" dirty="0" err="1"/>
              <a:t>AuditLogConstant.cs</a:t>
            </a:r>
            <a:r>
              <a:rPr lang="en-US" sz="1400" dirty="0"/>
              <a:t>		12</a:t>
            </a:r>
          </a:p>
          <a:p>
            <a:r>
              <a:rPr lang="en-US" sz="1400" dirty="0" err="1"/>
              <a:t>FirmwareManagementClient.cs</a:t>
            </a:r>
            <a:r>
              <a:rPr lang="en-US" sz="1400" dirty="0"/>
              <a:t>	12</a:t>
            </a:r>
          </a:p>
          <a:p>
            <a:r>
              <a:rPr lang="en-US" sz="1400" dirty="0" err="1"/>
              <a:t>CommunicatorProgrammingProvider.cs</a:t>
            </a:r>
            <a:r>
              <a:rPr lang="en-US" sz="1400" dirty="0"/>
              <a:t> 11</a:t>
            </a:r>
          </a:p>
          <a:p>
            <a:r>
              <a:rPr lang="en-US" sz="1400" dirty="0" err="1"/>
              <a:t>AuthenticationClient.cs</a:t>
            </a:r>
            <a:r>
              <a:rPr lang="en-US" sz="1400" dirty="0"/>
              <a:t>		11</a:t>
            </a:r>
          </a:p>
          <a:p>
            <a:r>
              <a:rPr lang="en-US" sz="1400" dirty="0" err="1"/>
              <a:t>TCAccountManagementProvider.cs</a:t>
            </a:r>
            <a:r>
              <a:rPr lang="en-US" sz="1400" dirty="0"/>
              <a:t>	10</a:t>
            </a:r>
          </a:p>
          <a:p>
            <a:r>
              <a:rPr lang="en-US" sz="1400" dirty="0" err="1"/>
              <a:t>PanelConfigurationProvider.cs</a:t>
            </a:r>
            <a:r>
              <a:rPr lang="en-US" sz="1400" dirty="0"/>
              <a:t>	10</a:t>
            </a:r>
          </a:p>
          <a:p>
            <a:r>
              <a:rPr lang="en-US" sz="1400" dirty="0" err="1"/>
              <a:t>SystemConfigController.cs</a:t>
            </a:r>
            <a:r>
              <a:rPr lang="en-US" sz="1400" dirty="0"/>
              <a:t>	10</a:t>
            </a:r>
          </a:p>
          <a:p>
            <a:endParaRPr lang="en-US" dirty="0"/>
          </a:p>
        </p:txBody>
      </p:sp>
    </p:spTree>
    <p:extLst>
      <p:ext uri="{BB962C8B-B14F-4D97-AF65-F5344CB8AC3E}">
        <p14:creationId xmlns:p14="http://schemas.microsoft.com/office/powerpoint/2010/main" val="39824217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Take a look at some errors.</a:t>
            </a:r>
          </a:p>
          <a:p>
            <a:r>
              <a:rPr lang="en-US" dirty="0"/>
              <a:t>What’s wrong with them?</a:t>
            </a:r>
          </a:p>
          <a:p>
            <a:r>
              <a:rPr lang="en-US" dirty="0"/>
              <a:t>How were they caught?</a:t>
            </a:r>
          </a:p>
          <a:p>
            <a:r>
              <a:rPr lang="en-US" dirty="0"/>
              <a:t>Should we suppress them or fix them?</a:t>
            </a:r>
          </a:p>
          <a:p>
            <a:r>
              <a:rPr lang="en-US" dirty="0"/>
              <a:t>Is this something systemic?  Do we need to fix it across all of our systems?</a:t>
            </a:r>
          </a:p>
        </p:txBody>
      </p:sp>
      <p:sp>
        <p:nvSpPr>
          <p:cNvPr id="2" name="Title 1"/>
          <p:cNvSpPr>
            <a:spLocks noGrp="1"/>
          </p:cNvSpPr>
          <p:nvPr>
            <p:ph type="title"/>
          </p:nvPr>
        </p:nvSpPr>
        <p:spPr/>
        <p:txBody>
          <a:bodyPr/>
          <a:lstStyle/>
          <a:p>
            <a:r>
              <a:rPr lang="en-US" dirty="0"/>
              <a:t>Reviewing the Code</a:t>
            </a:r>
          </a:p>
        </p:txBody>
      </p:sp>
      <p:pic>
        <p:nvPicPr>
          <p:cNvPr id="5" name="Graphic 4" descr="Angry Face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1609" y="5074296"/>
            <a:ext cx="1920229" cy="1920229"/>
          </a:xfrm>
          <a:prstGeom prst="rect">
            <a:avLst/>
          </a:prstGeom>
        </p:spPr>
      </p:pic>
    </p:spTree>
    <p:extLst>
      <p:ext uri="{BB962C8B-B14F-4D97-AF65-F5344CB8AC3E}">
        <p14:creationId xmlns:p14="http://schemas.microsoft.com/office/powerpoint/2010/main" val="40176552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6675111" cy="1278583"/>
          </a:xfrm>
          <a:solidFill>
            <a:schemeClr val="bg1"/>
          </a:solidFill>
          <a:ln>
            <a:solidFill>
              <a:schemeClr val="tx1"/>
            </a:solidFill>
          </a:ln>
        </p:spPr>
        <p:txBody>
          <a:bodyPr/>
          <a:lstStyle/>
          <a:p>
            <a:pPr marL="0" indent="0">
              <a:buNone/>
            </a:pPr>
            <a:r>
              <a:rPr lang="en-US" sz="2000" b="1" dirty="0">
                <a:latin typeface="Consolas" panose="020B0609020204030204" pitchFamily="49" charset="0"/>
              </a:rPr>
              <a:t>// bad code</a:t>
            </a:r>
          </a:p>
          <a:p>
            <a:pPr marL="0" indent="0">
              <a:buNone/>
            </a:pPr>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pPr marL="0" indent="0">
              <a:buNone/>
            </a:pPr>
            <a:r>
              <a:rPr lang="en-US" sz="2000" b="1" dirty="0">
                <a:latin typeface="Consolas" panose="020B0609020204030204" pitchFamily="49" charset="0"/>
              </a:rPr>
              <a:t>if (</a:t>
            </a:r>
            <a:r>
              <a:rPr lang="en-US" sz="2000" b="1" dirty="0" err="1">
                <a:latin typeface="Consolas" panose="020B0609020204030204" pitchFamily="49" charset="0"/>
              </a:rPr>
              <a:t>languages.Count</a:t>
            </a:r>
            <a:r>
              <a:rPr lang="en-US" sz="2000" b="1" dirty="0">
                <a:latin typeface="Consolas" panose="020B0609020204030204" pitchFamily="49" charset="0"/>
              </a:rPr>
              <a:t>() &gt; 0) {}</a:t>
            </a:r>
          </a:p>
        </p:txBody>
      </p:sp>
      <p:sp>
        <p:nvSpPr>
          <p:cNvPr id="2" name="Title 1"/>
          <p:cNvSpPr>
            <a:spLocks noGrp="1"/>
          </p:cNvSpPr>
          <p:nvPr>
            <p:ph type="title"/>
          </p:nvPr>
        </p:nvSpPr>
        <p:spPr/>
        <p:txBody>
          <a:bodyPr/>
          <a:lstStyle/>
          <a:p>
            <a:r>
              <a:rPr lang="en-US" dirty="0"/>
              <a:t>Spot the problem</a:t>
            </a:r>
          </a:p>
        </p:txBody>
      </p:sp>
    </p:spTree>
    <p:extLst>
      <p:ext uri="{BB962C8B-B14F-4D97-AF65-F5344CB8AC3E}">
        <p14:creationId xmlns:p14="http://schemas.microsoft.com/office/powerpoint/2010/main" val="30122870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sz="4400" dirty="0"/>
              <a:t>Spot the problem</a:t>
            </a:r>
          </a:p>
        </p:txBody>
      </p:sp>
      <p:sp>
        <p:nvSpPr>
          <p:cNvPr id="4" name="TextBox 3"/>
          <p:cNvSpPr txBox="1"/>
          <p:nvPr/>
        </p:nvSpPr>
        <p:spPr>
          <a:xfrm>
            <a:off x="549020" y="1212849"/>
            <a:ext cx="11615184" cy="5527667"/>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Shared Function </a:t>
            </a:r>
            <a:r>
              <a:rPr lang="en-US" sz="2000" b="1" dirty="0" err="1">
                <a:latin typeface="Consolas" panose="020B0609020204030204" pitchFamily="49" charset="0"/>
              </a:rPr>
              <a:t>WriteLog</a:t>
            </a:r>
            <a:r>
              <a:rPr lang="en-US" sz="2000" b="1" dirty="0">
                <a:latin typeface="Consolas" panose="020B0609020204030204" pitchFamily="49" charset="0"/>
              </a:rPr>
              <a:t>(</a:t>
            </a:r>
            <a:r>
              <a:rPr lang="en-US" sz="2000" b="1" dirty="0" err="1">
                <a:latin typeface="Consolas" panose="020B0609020204030204" pitchFamily="49" charset="0"/>
              </a:rPr>
              <a:t>ByVal</a:t>
            </a:r>
            <a:r>
              <a:rPr lang="en-US" sz="2000" b="1" dirty="0">
                <a:latin typeface="Consolas" panose="020B0609020204030204" pitchFamily="49" charset="0"/>
              </a:rPr>
              <a:t> message As String) As Boolean</a:t>
            </a:r>
          </a:p>
          <a:p>
            <a:r>
              <a:rPr lang="en-US" sz="2000" b="1" dirty="0">
                <a:latin typeface="Consolas" panose="020B0609020204030204" pitchFamily="49" charset="0"/>
              </a:rPr>
              <a:t>    If </a:t>
            </a:r>
            <a:r>
              <a:rPr lang="en-US" sz="2000" b="1" dirty="0" err="1">
                <a:latin typeface="Consolas" panose="020B0609020204030204" pitchFamily="49" charset="0"/>
              </a:rPr>
              <a:t>IsPerforamaceLogingOn</a:t>
            </a:r>
            <a:r>
              <a:rPr lang="en-US" sz="2000" b="1" dirty="0">
                <a:latin typeface="Consolas" panose="020B0609020204030204" pitchFamily="49" charset="0"/>
              </a:rPr>
              <a:t> Then</a:t>
            </a:r>
          </a:p>
          <a:p>
            <a:r>
              <a:rPr lang="en-US" sz="2000" b="1" dirty="0">
                <a:latin typeface="Consolas" panose="020B0609020204030204" pitchFamily="49" charset="0"/>
              </a:rPr>
              <a:t>        </a:t>
            </a:r>
            <a:r>
              <a:rPr lang="en-US" sz="2000" b="1" dirty="0" err="1">
                <a:latin typeface="Consolas" panose="020B0609020204030204" pitchFamily="49" charset="0"/>
              </a:rPr>
              <a:t>SyncLock</a:t>
            </a:r>
            <a:r>
              <a:rPr lang="en-US" sz="2000" b="1" dirty="0">
                <a:latin typeface="Consolas" panose="020B0609020204030204" pitchFamily="49" charset="0"/>
              </a:rPr>
              <a:t> </a:t>
            </a:r>
            <a:r>
              <a:rPr lang="en-US" sz="2000" b="1" dirty="0" err="1">
                <a:latin typeface="Consolas" panose="020B0609020204030204" pitchFamily="49" charset="0"/>
              </a:rPr>
              <a:t>GetType</a:t>
            </a:r>
            <a:r>
              <a:rPr lang="en-US" sz="2000" b="1" dirty="0">
                <a:latin typeface="Consolas" panose="020B0609020204030204" pitchFamily="49" charset="0"/>
              </a:rPr>
              <a:t>(Logger)</a:t>
            </a:r>
          </a:p>
          <a:p>
            <a:r>
              <a:rPr lang="en-US" sz="2000" b="1" dirty="0">
                <a:latin typeface="Consolas" panose="020B0609020204030204" pitchFamily="49" charset="0"/>
              </a:rPr>
              <a:t>            Dim fi = </a:t>
            </a:r>
            <a:r>
              <a:rPr lang="en-US" sz="2000" b="1" dirty="0" err="1">
                <a:latin typeface="Consolas" panose="020B0609020204030204" pitchFamily="49" charset="0"/>
              </a:rPr>
              <a:t>GetFile</a:t>
            </a:r>
            <a:r>
              <a:rPr lang="en-US" sz="2000" b="1" dirty="0">
                <a:latin typeface="Consolas" panose="020B0609020204030204" pitchFamily="49" charset="0"/>
              </a:rPr>
              <a:t>() ' RETURNS A STREAMWRITER</a:t>
            </a:r>
          </a:p>
          <a:p>
            <a:r>
              <a:rPr lang="en-US" sz="2000" b="1" dirty="0">
                <a:latin typeface="Consolas" panose="020B0609020204030204" pitchFamily="49" charset="0"/>
              </a:rPr>
              <a:t>            If fi </a:t>
            </a:r>
            <a:r>
              <a:rPr lang="en-US" sz="2000" b="1" dirty="0" err="1">
                <a:latin typeface="Consolas" panose="020B0609020204030204" pitchFamily="49" charset="0"/>
              </a:rPr>
              <a:t>IsNot</a:t>
            </a:r>
            <a:r>
              <a:rPr lang="en-US" sz="2000" b="1" dirty="0">
                <a:latin typeface="Consolas" panose="020B0609020204030204" pitchFamily="49" charset="0"/>
              </a:rPr>
              <a:t> Nothing Then</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(message)</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a:t>
            </a:r>
            <a:r>
              <a:rPr lang="en-US" sz="2000" b="1" dirty="0" err="1">
                <a:latin typeface="Consolas" panose="020B0609020204030204" pitchFamily="49" charset="0"/>
              </a:rPr>
              <a:t>vbCrLf</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fi.Flush</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fi.Close</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fi.Dispose</a:t>
            </a:r>
            <a:r>
              <a:rPr lang="en-US" sz="2000" b="1" dirty="0">
                <a:latin typeface="Consolas" panose="020B0609020204030204" pitchFamily="49" charset="0"/>
              </a:rPr>
              <a:t>()</a:t>
            </a:r>
          </a:p>
          <a:p>
            <a:r>
              <a:rPr lang="en-US" sz="2000" b="1" dirty="0">
                <a:latin typeface="Consolas" panose="020B0609020204030204" pitchFamily="49" charset="0"/>
              </a:rPr>
              <a:t>                Return True</a:t>
            </a:r>
          </a:p>
          <a:p>
            <a:r>
              <a:rPr lang="en-US" sz="2000" b="1" dirty="0">
                <a:latin typeface="Consolas" panose="020B0609020204030204" pitchFamily="49" charset="0"/>
              </a:rPr>
              <a:t>            Else</a:t>
            </a:r>
          </a:p>
          <a:p>
            <a:r>
              <a:rPr lang="en-US" sz="2000" b="1" dirty="0">
                <a:latin typeface="Consolas" panose="020B0609020204030204" pitchFamily="49" charset="0"/>
              </a:rPr>
              <a:t>                Return False</a:t>
            </a:r>
          </a:p>
          <a:p>
            <a:r>
              <a:rPr lang="en-US" sz="2000" b="1" dirty="0">
                <a:latin typeface="Consolas" panose="020B0609020204030204" pitchFamily="49" charset="0"/>
              </a:rPr>
              <a:t>            End If</a:t>
            </a:r>
          </a:p>
          <a:p>
            <a:r>
              <a:rPr lang="en-US" sz="2000" b="1" dirty="0">
                <a:latin typeface="Consolas" panose="020B0609020204030204" pitchFamily="49" charset="0"/>
              </a:rPr>
              <a:t>        End </a:t>
            </a:r>
            <a:r>
              <a:rPr lang="en-US" sz="2000" b="1" dirty="0" err="1">
                <a:latin typeface="Consolas" panose="020B0609020204030204" pitchFamily="49" charset="0"/>
              </a:rPr>
              <a:t>SyncLock</a:t>
            </a:r>
            <a:endParaRPr lang="en-US" sz="2000" b="1" dirty="0">
              <a:latin typeface="Consolas" panose="020B0609020204030204" pitchFamily="49" charset="0"/>
            </a:endParaRPr>
          </a:p>
          <a:p>
            <a:r>
              <a:rPr lang="en-US" sz="2000" b="1" dirty="0">
                <a:latin typeface="Consolas" panose="020B0609020204030204" pitchFamily="49" charset="0"/>
              </a:rPr>
              <a:t>    End If</a:t>
            </a:r>
          </a:p>
          <a:p>
            <a:r>
              <a:rPr lang="en-US" sz="2000" b="1" dirty="0">
                <a:latin typeface="Consolas" panose="020B0609020204030204" pitchFamily="49" charset="0"/>
              </a:rPr>
              <a:t>End Function</a:t>
            </a:r>
            <a:endParaRPr lang="en-US" sz="2400" b="1" dirty="0">
              <a:latin typeface="Consolas" panose="020B0609020204030204" pitchFamily="49" charset="0"/>
            </a:endParaRPr>
          </a:p>
        </p:txBody>
      </p:sp>
    </p:spTree>
    <p:extLst>
      <p:ext uri="{BB962C8B-B14F-4D97-AF65-F5344CB8AC3E}">
        <p14:creationId xmlns:p14="http://schemas.microsoft.com/office/powerpoint/2010/main" val="11363000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274639" y="1196015"/>
            <a:ext cx="11887070" cy="5798510"/>
          </a:xfrm>
          <a:prstGeom prst="rect">
            <a:avLst/>
          </a:prstGeom>
          <a:solidFill>
            <a:schemeClr val="bg1"/>
          </a:solidFill>
        </p:spPr>
        <p:txBody>
          <a:bodyPr wrap="square" lIns="182880" tIns="146304" rIns="182880" bIns="146304" rtlCol="0">
            <a:spAutoFit/>
          </a:bodyPr>
          <a:lstStyle/>
          <a:p>
            <a:r>
              <a:rPr lang="en-US" sz="2400" b="1" dirty="0">
                <a:latin typeface="Consolas" panose="020B0609020204030204" pitchFamily="49" charset="0"/>
              </a:rPr>
              <a:t>public class </a:t>
            </a:r>
            <a:r>
              <a:rPr lang="en-US" sz="2400" b="1" dirty="0" err="1">
                <a:latin typeface="Consolas" panose="020B0609020204030204" pitchFamily="49" charset="0"/>
              </a:rPr>
              <a:t>JSONPSupportBehaviorAttribute</a:t>
            </a:r>
            <a:r>
              <a:rPr lang="en-US" sz="2400" b="1" dirty="0">
                <a:latin typeface="Consolas" panose="020B0609020204030204" pitchFamily="49" charset="0"/>
              </a:rPr>
              <a:t> </a:t>
            </a:r>
          </a:p>
          <a:p>
            <a:r>
              <a:rPr lang="en-US" sz="2400" b="1" dirty="0">
                <a:latin typeface="Consolas" panose="020B0609020204030204" pitchFamily="49" charset="0"/>
              </a:rPr>
              <a:t>: Attribute, </a:t>
            </a:r>
            <a:r>
              <a:rPr lang="en-US" sz="2400" b="1" dirty="0" err="1">
                <a:latin typeface="Consolas" panose="020B0609020204030204" pitchFamily="49" charset="0"/>
              </a:rPr>
              <a:t>IServiceBehavior</a:t>
            </a:r>
            <a:endParaRPr lang="en-US" sz="2400" b="1" dirty="0">
              <a:latin typeface="Consolas" panose="020B0609020204030204" pitchFamily="49" charset="0"/>
            </a:endParaRPr>
          </a:p>
          <a:p>
            <a:r>
              <a:rPr lang="en-US" sz="2400" b="1" dirty="0">
                <a:latin typeface="Consolas" panose="020B0609020204030204" pitchFamily="49" charset="0"/>
              </a:rPr>
              <a:t>{</a:t>
            </a:r>
          </a:p>
          <a:p>
            <a:r>
              <a:rPr lang="en-US" sz="2400" b="1" dirty="0">
                <a:latin typeface="Consolas" panose="020B0609020204030204" pitchFamily="49" charset="0"/>
              </a:rPr>
              <a:t>void </a:t>
            </a:r>
            <a:r>
              <a:rPr lang="en-US" sz="2400" b="1" dirty="0" err="1">
                <a:latin typeface="Consolas" panose="020B0609020204030204" pitchFamily="49" charset="0"/>
              </a:rPr>
              <a:t>IServiceBehavior.AddBindingParameters</a:t>
            </a:r>
            <a:r>
              <a:rPr lang="en-US" sz="2400" b="1" dirty="0">
                <a:latin typeface="Consolas" panose="020B0609020204030204" pitchFamily="49" charset="0"/>
              </a:rPr>
              <a:t>(</a:t>
            </a:r>
            <a:r>
              <a:rPr lang="en-US" sz="2400" b="1" dirty="0" err="1">
                <a:latin typeface="Consolas" panose="020B0609020204030204" pitchFamily="49" charset="0"/>
              </a:rPr>
              <a:t>ServiceDescription</a:t>
            </a:r>
            <a:r>
              <a:rPr lang="en-US" sz="2400" b="1" dirty="0">
                <a:latin typeface="Consolas" panose="020B0609020204030204" pitchFamily="49" charset="0"/>
              </a:rPr>
              <a:t> </a:t>
            </a:r>
            <a:r>
              <a:rPr lang="en-US" sz="2400" b="1" dirty="0" err="1">
                <a:latin typeface="Consolas" panose="020B0609020204030204" pitchFamily="49" charset="0"/>
              </a:rPr>
              <a:t>serviceDescription</a:t>
            </a:r>
            <a:r>
              <a:rPr lang="en-US" sz="2400" b="1" dirty="0">
                <a:latin typeface="Consolas" panose="020B0609020204030204" pitchFamily="49" charset="0"/>
              </a:rPr>
              <a:t>, </a:t>
            </a:r>
          </a:p>
          <a:p>
            <a:r>
              <a:rPr lang="en-US" sz="2400" b="1" dirty="0" err="1">
                <a:latin typeface="Consolas" panose="020B0609020204030204" pitchFamily="49" charset="0"/>
              </a:rPr>
              <a:t>ServiceHostBase</a:t>
            </a:r>
            <a:r>
              <a:rPr lang="en-US" sz="2400" b="1" dirty="0">
                <a:latin typeface="Consolas" panose="020B0609020204030204" pitchFamily="49" charset="0"/>
              </a:rPr>
              <a:t> </a:t>
            </a:r>
            <a:r>
              <a:rPr lang="en-US" sz="2400" b="1" dirty="0" err="1">
                <a:latin typeface="Consolas" panose="020B0609020204030204" pitchFamily="49" charset="0"/>
              </a:rPr>
              <a:t>serviceHostBase</a:t>
            </a:r>
            <a:r>
              <a:rPr lang="en-US" sz="2400" b="1" dirty="0">
                <a:latin typeface="Consolas" panose="020B0609020204030204" pitchFamily="49" charset="0"/>
              </a:rPr>
              <a:t>, </a:t>
            </a:r>
          </a:p>
          <a:p>
            <a:r>
              <a:rPr lang="en-US" sz="2400" b="1" dirty="0" err="1">
                <a:latin typeface="Consolas" panose="020B0609020204030204" pitchFamily="49" charset="0"/>
              </a:rPr>
              <a:t>System.Collections.ObjectModel.Collection</a:t>
            </a:r>
            <a:r>
              <a:rPr lang="en-US" sz="2400" b="1" dirty="0">
                <a:latin typeface="Consolas" panose="020B0609020204030204" pitchFamily="49" charset="0"/>
              </a:rPr>
              <a:t>&lt;</a:t>
            </a:r>
            <a:r>
              <a:rPr lang="en-US" sz="2400" b="1" dirty="0" err="1">
                <a:latin typeface="Consolas" panose="020B0609020204030204" pitchFamily="49" charset="0"/>
              </a:rPr>
              <a:t>ServiceEndpoint</a:t>
            </a:r>
            <a:r>
              <a:rPr lang="en-US" sz="2400" b="1" dirty="0">
                <a:latin typeface="Consolas" panose="020B0609020204030204" pitchFamily="49" charset="0"/>
              </a:rPr>
              <a:t>&gt; endpoints, </a:t>
            </a:r>
          </a:p>
          <a:p>
            <a:r>
              <a:rPr lang="en-US" sz="2400" b="1" dirty="0" err="1">
                <a:latin typeface="Consolas" panose="020B0609020204030204" pitchFamily="49" charset="0"/>
              </a:rPr>
              <a:t>BindingParameterCollection</a:t>
            </a:r>
            <a:r>
              <a:rPr lang="en-US" sz="2400" b="1" dirty="0">
                <a:latin typeface="Consolas" panose="020B0609020204030204" pitchFamily="49" charset="0"/>
              </a:rPr>
              <a:t> </a:t>
            </a:r>
            <a:r>
              <a:rPr lang="en-US" sz="2400" b="1" dirty="0" err="1">
                <a:latin typeface="Consolas" panose="020B0609020204030204" pitchFamily="49" charset="0"/>
              </a:rPr>
              <a:t>bindingParameters</a:t>
            </a:r>
            <a:r>
              <a:rPr lang="en-US" sz="2400" b="1" dirty="0">
                <a:latin typeface="Consolas" panose="020B0609020204030204" pitchFamily="49" charset="0"/>
              </a:rPr>
              <a:t>) </a:t>
            </a:r>
          </a:p>
          <a:p>
            <a:r>
              <a:rPr lang="en-US" sz="2400" b="1" dirty="0">
                <a:latin typeface="Consolas" panose="020B0609020204030204" pitchFamily="49" charset="0"/>
              </a:rPr>
              <a:t>{}</a:t>
            </a:r>
          </a:p>
          <a:p>
            <a:r>
              <a:rPr lang="en-US" sz="2400" b="1" dirty="0">
                <a:latin typeface="Consolas" panose="020B0609020204030204" pitchFamily="49" charset="0"/>
              </a:rPr>
              <a:t>void </a:t>
            </a:r>
            <a:r>
              <a:rPr lang="en-US" sz="2400" b="1" dirty="0" err="1">
                <a:latin typeface="Consolas" panose="020B0609020204030204" pitchFamily="49" charset="0"/>
              </a:rPr>
              <a:t>IServiceBehavior.Validate</a:t>
            </a:r>
            <a:r>
              <a:rPr lang="en-US" sz="2400" b="1" dirty="0">
                <a:latin typeface="Consolas" panose="020B0609020204030204" pitchFamily="49" charset="0"/>
              </a:rPr>
              <a:t>(</a:t>
            </a:r>
            <a:r>
              <a:rPr lang="en-US" sz="2400" b="1" dirty="0" err="1">
                <a:latin typeface="Consolas" panose="020B0609020204030204" pitchFamily="49" charset="0"/>
              </a:rPr>
              <a:t>ServiceDescription</a:t>
            </a:r>
            <a:r>
              <a:rPr lang="en-US" sz="2400" b="1" dirty="0">
                <a:latin typeface="Consolas" panose="020B0609020204030204" pitchFamily="49" charset="0"/>
              </a:rPr>
              <a:t> </a:t>
            </a:r>
            <a:r>
              <a:rPr lang="en-US" sz="2400" b="1" dirty="0" err="1">
                <a:latin typeface="Consolas" panose="020B0609020204030204" pitchFamily="49" charset="0"/>
              </a:rPr>
              <a:t>serviceDescription</a:t>
            </a:r>
            <a:r>
              <a:rPr lang="en-US" sz="2400" b="1" dirty="0">
                <a:latin typeface="Consolas" panose="020B0609020204030204" pitchFamily="49" charset="0"/>
              </a:rPr>
              <a:t>, </a:t>
            </a:r>
          </a:p>
          <a:p>
            <a:r>
              <a:rPr lang="en-US" sz="2400" b="1" dirty="0" err="1">
                <a:latin typeface="Consolas" panose="020B0609020204030204" pitchFamily="49" charset="0"/>
              </a:rPr>
              <a:t>ServiceHostBase</a:t>
            </a:r>
            <a:r>
              <a:rPr lang="en-US" sz="2400" b="1" dirty="0">
                <a:latin typeface="Consolas" panose="020B0609020204030204" pitchFamily="49" charset="0"/>
              </a:rPr>
              <a:t> </a:t>
            </a:r>
            <a:r>
              <a:rPr lang="en-US" sz="2400" b="1" dirty="0" err="1">
                <a:latin typeface="Consolas" panose="020B0609020204030204" pitchFamily="49" charset="0"/>
              </a:rPr>
              <a:t>serviceHostBase</a:t>
            </a:r>
            <a:r>
              <a:rPr lang="en-US" sz="2400" b="1" dirty="0">
                <a:latin typeface="Consolas" panose="020B0609020204030204" pitchFamily="49" charset="0"/>
              </a:rPr>
              <a:t>)</a:t>
            </a:r>
          </a:p>
          <a:p>
            <a:r>
              <a:rPr lang="en-US" sz="2400" b="1" dirty="0">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5" name="Flowchart: Alternate Process 4"/>
          <p:cNvSpPr/>
          <p:nvPr/>
        </p:nvSpPr>
        <p:spPr bwMode="auto">
          <a:xfrm>
            <a:off x="8412710" y="1212849"/>
            <a:ext cx="3748999" cy="1188707"/>
          </a:xfrm>
          <a:prstGeom prst="flowChartAlternate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HINT: This is an exact block from Client code.  Everything included</a:t>
            </a:r>
          </a:p>
        </p:txBody>
      </p:sp>
      <p:sp>
        <p:nvSpPr>
          <p:cNvPr id="6" name="Rectangle 5"/>
          <p:cNvSpPr/>
          <p:nvPr/>
        </p:nvSpPr>
        <p:spPr>
          <a:xfrm>
            <a:off x="8611910" y="6514749"/>
            <a:ext cx="4490332"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32179846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should not be empty [S1186]</a:t>
            </a:r>
          </a:p>
        </p:txBody>
      </p:sp>
      <p:sp>
        <p:nvSpPr>
          <p:cNvPr id="4" name="TextBox 3"/>
          <p:cNvSpPr txBox="1"/>
          <p:nvPr/>
        </p:nvSpPr>
        <p:spPr>
          <a:xfrm>
            <a:off x="518389" y="1221937"/>
            <a:ext cx="15240134" cy="2369880"/>
          </a:xfrm>
          <a:prstGeom prst="rect">
            <a:avLst/>
          </a:prstGeom>
          <a:noFill/>
        </p:spPr>
        <p:txBody>
          <a:bodyPr wrap="none" rtlCol="0">
            <a:spAutoFit/>
          </a:bodyPr>
          <a:lstStyle/>
          <a:p>
            <a:pPr lvl="0"/>
            <a:r>
              <a:rPr lang="en-US" sz="2400" dirty="0"/>
              <a:t>Do not leave empty, undocumented methods</a:t>
            </a:r>
          </a:p>
          <a:p>
            <a:pPr marL="285750" lvl="0" indent="-285750">
              <a:buFont typeface="Arial" panose="020B0604020202020204" pitchFamily="34" charset="0"/>
              <a:buChar char="•"/>
            </a:pPr>
            <a:r>
              <a:rPr lang="en-US" sz="2400" dirty="0"/>
              <a:t>Unintentional omission – fix the error.</a:t>
            </a:r>
          </a:p>
          <a:p>
            <a:pPr marL="285750" lvl="0" indent="-285750">
              <a:buFont typeface="Arial" panose="020B0604020202020204" pitchFamily="34" charset="0"/>
              <a:buChar char="•"/>
            </a:pPr>
            <a:r>
              <a:rPr lang="en-US" sz="2400" dirty="0"/>
              <a:t>It is not yet, or never will be, supported, but the interface must be maintained., throw a </a:t>
            </a:r>
            <a:r>
              <a:rPr lang="en-US" sz="2400" dirty="0" err="1"/>
              <a:t>NotSupportedException</a:t>
            </a:r>
            <a:r>
              <a:rPr lang="en-US" sz="2400" dirty="0"/>
              <a:t>.</a:t>
            </a:r>
          </a:p>
          <a:p>
            <a:pPr marL="285750" lvl="0" indent="-285750">
              <a:buFont typeface="Arial" panose="020B0604020202020204" pitchFamily="34" charset="0"/>
              <a:buChar char="•"/>
            </a:pPr>
            <a:r>
              <a:rPr lang="en-US" sz="2400" dirty="0"/>
              <a:t>If the method is intentionally-blank override comment, explain, and suppress the warning.   </a:t>
            </a:r>
          </a:p>
          <a:p>
            <a:pPr marL="285750" lvl="0" indent="-285750">
              <a:buFont typeface="Arial" panose="020B0604020202020204" pitchFamily="34" charset="0"/>
              <a:buChar char="•"/>
            </a:pPr>
            <a:r>
              <a:rPr lang="en-US" sz="2400" dirty="0"/>
              <a:t>If not used or required.  Remove the empty method.</a:t>
            </a:r>
          </a:p>
          <a:p>
            <a:pPr marL="285750" indent="-285750">
              <a:buFont typeface="Arial" panose="020B0604020202020204" pitchFamily="34" charset="0"/>
              <a:buChar char="•"/>
            </a:pPr>
            <a:endParaRPr lang="en-US" sz="2800" dirty="0"/>
          </a:p>
        </p:txBody>
      </p:sp>
      <p:sp>
        <p:nvSpPr>
          <p:cNvPr id="5" name="TextBox 4"/>
          <p:cNvSpPr txBox="1"/>
          <p:nvPr/>
        </p:nvSpPr>
        <p:spPr>
          <a:xfrm>
            <a:off x="5518012" y="3644948"/>
            <a:ext cx="6678751" cy="2489912"/>
          </a:xfrm>
          <a:prstGeom prst="rect">
            <a:avLst/>
          </a:prstGeom>
          <a:solidFill>
            <a:schemeClr val="bg1"/>
          </a:solidFill>
          <a:ln>
            <a:solidFill>
              <a:schemeClr val="tx1"/>
            </a:solidFill>
          </a:ln>
        </p:spPr>
        <p:txBody>
          <a:bodyPr wrap="none" lIns="182880" tIns="146304" rIns="182880" bIns="146304" rtlCol="0">
            <a:spAutoFit/>
          </a:bodyPr>
          <a:lstStyle/>
          <a:p>
            <a:r>
              <a:rPr lang="en-US" sz="1100" dirty="0">
                <a:latin typeface="Consolas" panose="020B0609020204030204" pitchFamily="49" charset="0"/>
              </a:rPr>
              <a:t>public class </a:t>
            </a:r>
            <a:r>
              <a:rPr lang="en-US" sz="1100" dirty="0" err="1">
                <a:latin typeface="Consolas" panose="020B0609020204030204" pitchFamily="49" charset="0"/>
              </a:rPr>
              <a:t>JSONPSupportBehaviorAttribute</a:t>
            </a:r>
            <a:r>
              <a:rPr lang="en-US" sz="1100" dirty="0">
                <a:latin typeface="Consolas" panose="020B0609020204030204" pitchFamily="49" charset="0"/>
              </a:rPr>
              <a:t> </a:t>
            </a:r>
          </a:p>
          <a:p>
            <a:r>
              <a:rPr lang="en-US" sz="1100" dirty="0">
                <a:latin typeface="Consolas" panose="020B0609020204030204" pitchFamily="49" charset="0"/>
              </a:rPr>
              <a:t>: Attribute, </a:t>
            </a:r>
            <a:r>
              <a:rPr lang="en-US" sz="1100" dirty="0" err="1">
                <a:latin typeface="Consolas" panose="020B0609020204030204" pitchFamily="49" charset="0"/>
              </a:rPr>
              <a:t>IServiceBehavior</a:t>
            </a:r>
            <a:endParaRPr lang="en-US" sz="1100" dirty="0">
              <a:latin typeface="Consolas" panose="020B0609020204030204" pitchFamily="49" charset="0"/>
            </a:endParaRPr>
          </a:p>
          <a:p>
            <a:r>
              <a:rPr lang="en-US" sz="1100" dirty="0">
                <a:latin typeface="Consolas" panose="020B0609020204030204" pitchFamily="49" charset="0"/>
              </a:rPr>
              <a:t>{</a:t>
            </a:r>
          </a:p>
          <a:p>
            <a:r>
              <a:rPr lang="en-US" sz="1100" dirty="0">
                <a:latin typeface="Consolas" panose="020B0609020204030204" pitchFamily="49" charset="0"/>
              </a:rPr>
              <a:t>void </a:t>
            </a:r>
            <a:r>
              <a:rPr lang="en-US" sz="1100" dirty="0" err="1">
                <a:latin typeface="Consolas" panose="020B0609020204030204" pitchFamily="49" charset="0"/>
              </a:rPr>
              <a:t>IServiceBehavior.AddBindingParameters</a:t>
            </a:r>
            <a:r>
              <a:rPr lang="en-US" sz="1100" dirty="0">
                <a:latin typeface="Consolas" panose="020B0609020204030204" pitchFamily="49" charset="0"/>
              </a:rPr>
              <a:t>(</a:t>
            </a:r>
            <a:r>
              <a:rPr lang="en-US" sz="1100" dirty="0" err="1">
                <a:latin typeface="Consolas" panose="020B0609020204030204" pitchFamily="49" charset="0"/>
              </a:rPr>
              <a:t>ServiceDescription</a:t>
            </a:r>
            <a:r>
              <a:rPr lang="en-US" sz="1100" dirty="0">
                <a:latin typeface="Consolas" panose="020B0609020204030204" pitchFamily="49" charset="0"/>
              </a:rPr>
              <a:t> </a:t>
            </a:r>
            <a:r>
              <a:rPr lang="en-US" sz="1100" dirty="0" err="1">
                <a:latin typeface="Consolas" panose="020B0609020204030204" pitchFamily="49" charset="0"/>
              </a:rPr>
              <a:t>serviceDescription</a:t>
            </a:r>
            <a:r>
              <a:rPr lang="en-US" sz="1100" dirty="0">
                <a:latin typeface="Consolas" panose="020B0609020204030204" pitchFamily="49" charset="0"/>
              </a:rPr>
              <a:t>, </a:t>
            </a:r>
          </a:p>
          <a:p>
            <a:r>
              <a:rPr lang="en-US" sz="1100" dirty="0" err="1">
                <a:latin typeface="Consolas" panose="020B0609020204030204" pitchFamily="49" charset="0"/>
              </a:rPr>
              <a:t>ServiceHostBase</a:t>
            </a:r>
            <a:r>
              <a:rPr lang="en-US" sz="1100" dirty="0">
                <a:latin typeface="Consolas" panose="020B0609020204030204" pitchFamily="49" charset="0"/>
              </a:rPr>
              <a:t> </a:t>
            </a:r>
            <a:r>
              <a:rPr lang="en-US" sz="1100" dirty="0" err="1">
                <a:latin typeface="Consolas" panose="020B0609020204030204" pitchFamily="49" charset="0"/>
              </a:rPr>
              <a:t>serviceHostBase</a:t>
            </a:r>
            <a:r>
              <a:rPr lang="en-US" sz="1100" dirty="0">
                <a:latin typeface="Consolas" panose="020B0609020204030204" pitchFamily="49" charset="0"/>
              </a:rPr>
              <a:t>, </a:t>
            </a:r>
          </a:p>
          <a:p>
            <a:r>
              <a:rPr lang="en-US" sz="1100" dirty="0" err="1">
                <a:latin typeface="Consolas" panose="020B0609020204030204" pitchFamily="49" charset="0"/>
              </a:rPr>
              <a:t>System.Collections.ObjectModel.Collection</a:t>
            </a:r>
            <a:r>
              <a:rPr lang="en-US" sz="1100" dirty="0">
                <a:latin typeface="Consolas" panose="020B0609020204030204" pitchFamily="49" charset="0"/>
              </a:rPr>
              <a:t>&lt;</a:t>
            </a:r>
            <a:r>
              <a:rPr lang="en-US" sz="1100" dirty="0" err="1">
                <a:latin typeface="Consolas" panose="020B0609020204030204" pitchFamily="49" charset="0"/>
              </a:rPr>
              <a:t>ServiceEndpoint</a:t>
            </a:r>
            <a:r>
              <a:rPr lang="en-US" sz="1100" dirty="0">
                <a:latin typeface="Consolas" panose="020B0609020204030204" pitchFamily="49" charset="0"/>
              </a:rPr>
              <a:t>&gt; endpoints, </a:t>
            </a:r>
          </a:p>
          <a:p>
            <a:r>
              <a:rPr lang="en-US" sz="1100" dirty="0" err="1">
                <a:latin typeface="Consolas" panose="020B0609020204030204" pitchFamily="49" charset="0"/>
              </a:rPr>
              <a:t>BindingParameterCollection</a:t>
            </a:r>
            <a:r>
              <a:rPr lang="en-US" sz="1100" dirty="0">
                <a:latin typeface="Consolas" panose="020B0609020204030204" pitchFamily="49" charset="0"/>
              </a:rPr>
              <a:t> </a:t>
            </a:r>
            <a:r>
              <a:rPr lang="en-US" sz="1100" dirty="0" err="1">
                <a:latin typeface="Consolas" panose="020B0609020204030204" pitchFamily="49" charset="0"/>
              </a:rPr>
              <a:t>bindingParameters</a:t>
            </a:r>
            <a:r>
              <a:rPr lang="en-US" sz="1100" dirty="0">
                <a:latin typeface="Consolas" panose="020B0609020204030204" pitchFamily="49" charset="0"/>
              </a:rPr>
              <a:t>) </a:t>
            </a:r>
          </a:p>
          <a:p>
            <a:r>
              <a:rPr lang="en-US" sz="1100" dirty="0">
                <a:latin typeface="Consolas" panose="020B0609020204030204" pitchFamily="49" charset="0"/>
              </a:rPr>
              <a:t>{}</a:t>
            </a:r>
          </a:p>
          <a:p>
            <a:r>
              <a:rPr lang="en-US" sz="1100" dirty="0">
                <a:latin typeface="Consolas" panose="020B0609020204030204" pitchFamily="49" charset="0"/>
              </a:rPr>
              <a:t>void </a:t>
            </a:r>
            <a:r>
              <a:rPr lang="en-US" sz="1100" dirty="0" err="1">
                <a:latin typeface="Consolas" panose="020B0609020204030204" pitchFamily="49" charset="0"/>
              </a:rPr>
              <a:t>IServiceBehavior.Validate</a:t>
            </a:r>
            <a:r>
              <a:rPr lang="en-US" sz="1100" dirty="0">
                <a:latin typeface="Consolas" panose="020B0609020204030204" pitchFamily="49" charset="0"/>
              </a:rPr>
              <a:t>(</a:t>
            </a:r>
            <a:r>
              <a:rPr lang="en-US" sz="1100" dirty="0" err="1">
                <a:latin typeface="Consolas" panose="020B0609020204030204" pitchFamily="49" charset="0"/>
              </a:rPr>
              <a:t>ServiceDescription</a:t>
            </a:r>
            <a:r>
              <a:rPr lang="en-US" sz="1100" dirty="0">
                <a:latin typeface="Consolas" panose="020B0609020204030204" pitchFamily="49" charset="0"/>
              </a:rPr>
              <a:t> </a:t>
            </a:r>
            <a:r>
              <a:rPr lang="en-US" sz="1100" dirty="0" err="1">
                <a:latin typeface="Consolas" panose="020B0609020204030204" pitchFamily="49" charset="0"/>
              </a:rPr>
              <a:t>serviceDescription</a:t>
            </a:r>
            <a:r>
              <a:rPr lang="en-US" sz="1100" dirty="0">
                <a:latin typeface="Consolas" panose="020B0609020204030204" pitchFamily="49" charset="0"/>
              </a:rPr>
              <a:t>, </a:t>
            </a:r>
          </a:p>
          <a:p>
            <a:r>
              <a:rPr lang="en-US" sz="1100" dirty="0" err="1">
                <a:latin typeface="Consolas" panose="020B0609020204030204" pitchFamily="49" charset="0"/>
              </a:rPr>
              <a:t>ServiceHostBase</a:t>
            </a:r>
            <a:r>
              <a:rPr lang="en-US" sz="1100" dirty="0">
                <a:latin typeface="Consolas" panose="020B0609020204030204" pitchFamily="49" charset="0"/>
              </a:rPr>
              <a:t> </a:t>
            </a:r>
            <a:r>
              <a:rPr lang="en-US" sz="1100" dirty="0" err="1">
                <a:latin typeface="Consolas" panose="020B0609020204030204" pitchFamily="49" charset="0"/>
              </a:rPr>
              <a:t>serviceHostBase</a:t>
            </a:r>
            <a:r>
              <a:rPr lang="en-US" sz="1100" dirty="0">
                <a:latin typeface="Consolas" panose="020B0609020204030204" pitchFamily="49" charset="0"/>
              </a:rPr>
              <a:t>)</a:t>
            </a:r>
          </a:p>
          <a:p>
            <a:r>
              <a:rPr lang="en-US" sz="1100" dirty="0">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Rectangle 5"/>
          <p:cNvSpPr/>
          <p:nvPr/>
        </p:nvSpPr>
        <p:spPr>
          <a:xfrm>
            <a:off x="8687090" y="6423310"/>
            <a:ext cx="4490332"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32177799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555093"/>
          </a:xfrm>
        </p:spPr>
        <p:txBody>
          <a:bodyPr/>
          <a:lstStyle/>
          <a:p>
            <a:r>
              <a:rPr lang="en-US" dirty="0"/>
              <a:t>The following presentation contains real code snippets from customer project</a:t>
            </a:r>
          </a:p>
          <a:p>
            <a:r>
              <a:rPr lang="en-US" dirty="0"/>
              <a:t>Namespaces and functionality may have been changed to protect the guilty</a:t>
            </a:r>
          </a:p>
          <a:p>
            <a:r>
              <a:rPr lang="en-US" dirty="0"/>
              <a:t>If you are a coding purist leave now</a:t>
            </a:r>
          </a:p>
          <a:p>
            <a:r>
              <a:rPr lang="en-US" dirty="0"/>
              <a:t>If you are on the C# team leave now</a:t>
            </a:r>
          </a:p>
          <a:p>
            <a:r>
              <a:rPr lang="en-US" dirty="0"/>
              <a:t>If you were a “software craftsman” leave now</a:t>
            </a:r>
          </a:p>
        </p:txBody>
      </p:sp>
      <p:sp>
        <p:nvSpPr>
          <p:cNvPr id="4" name="Title 3"/>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24736218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829165" y="1394165"/>
            <a:ext cx="7589437" cy="4936736"/>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try</a:t>
            </a:r>
          </a:p>
          <a:p>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DbConn.ExecuteNonQuery</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int.TryParse</a:t>
            </a:r>
            <a:r>
              <a:rPr lang="en-US" sz="2000" b="1" dirty="0">
                <a:latin typeface="Consolas" panose="020B0609020204030204" pitchFamily="49" charset="0"/>
              </a:rPr>
              <a:t>(</a:t>
            </a:r>
            <a:r>
              <a:rPr lang="en-US" sz="2000" b="1" dirty="0" err="1">
                <a:latin typeface="Consolas" panose="020B0609020204030204" pitchFamily="49" charset="0"/>
              </a:rPr>
              <a:t>DbConn.GetParameterValue</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 "@</a:t>
            </a:r>
            <a:r>
              <a:rPr lang="en-US" sz="2000" b="1" dirty="0" err="1">
                <a:latin typeface="Consolas" panose="020B0609020204030204" pitchFamily="49" charset="0"/>
              </a:rPr>
              <a:t>Presult</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out </a:t>
            </a:r>
            <a:r>
              <a:rPr lang="en-US" sz="2000" b="1" dirty="0" err="1">
                <a:latin typeface="Consolas" panose="020B0609020204030204" pitchFamily="49" charset="0"/>
              </a:rPr>
              <a:t>objDataReader</a:t>
            </a:r>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catch (Exception ex)</a:t>
            </a:r>
          </a:p>
          <a:p>
            <a:r>
              <a:rPr lang="en-US" sz="2000" b="1" dirty="0">
                <a:latin typeface="Consolas" panose="020B0609020204030204" pitchFamily="49" charset="0"/>
              </a:rPr>
              <a:t>{</a:t>
            </a:r>
          </a:p>
          <a:p>
            <a:r>
              <a:rPr lang="en-US" sz="2000" b="1" dirty="0">
                <a:latin typeface="Consolas" panose="020B0609020204030204" pitchFamily="49" charset="0"/>
              </a:rPr>
              <a:t>   throw ex;</a:t>
            </a:r>
          </a:p>
          <a:p>
            <a:r>
              <a:rPr lang="en-US" sz="2000" b="1" dirty="0">
                <a:latin typeface="Consolas" panose="020B0609020204030204" pitchFamily="49" charset="0"/>
              </a:rPr>
              <a:t>}</a:t>
            </a:r>
          </a:p>
          <a:p>
            <a:r>
              <a:rPr lang="en-US" sz="2000" b="1" dirty="0">
                <a:latin typeface="Consolas" panose="020B0609020204030204" pitchFamily="49" charset="0"/>
              </a:rPr>
              <a:t>if (</a:t>
            </a:r>
            <a:r>
              <a:rPr lang="en-US" sz="2000" b="1" dirty="0" err="1">
                <a:latin typeface="Consolas" panose="020B0609020204030204" pitchFamily="49" charset="0"/>
              </a:rPr>
              <a:t>objDataReader</a:t>
            </a:r>
            <a:r>
              <a:rPr lang="en-US" sz="2000" b="1" dirty="0">
                <a:latin typeface="Consolas" panose="020B0609020204030204" pitchFamily="49" charset="0"/>
              </a:rPr>
              <a:t> &gt; 0)</a:t>
            </a:r>
          </a:p>
          <a:p>
            <a:r>
              <a:rPr lang="en-US" sz="2000" b="1" dirty="0">
                <a:latin typeface="Consolas" panose="020B0609020204030204" pitchFamily="49" charset="0"/>
              </a:rPr>
              <a:t>   return true;</a:t>
            </a:r>
          </a:p>
          <a:p>
            <a:r>
              <a:rPr lang="en-US" sz="2000" b="1" dirty="0">
                <a:latin typeface="Consolas" panose="020B0609020204030204" pitchFamily="49" charset="0"/>
              </a:rPr>
              <a:t>else</a:t>
            </a:r>
          </a:p>
          <a:p>
            <a:r>
              <a:rPr lang="en-US" sz="2000" b="1" dirty="0">
                <a:latin typeface="Consolas" panose="020B0609020204030204" pitchFamily="49" charset="0"/>
              </a:rPr>
              <a:t>    return false;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8" name="Rectangle 7"/>
          <p:cNvSpPr/>
          <p:nvPr/>
        </p:nvSpPr>
        <p:spPr>
          <a:xfrm>
            <a:off x="8687090" y="6423310"/>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4079879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TryParse</a:t>
            </a:r>
            <a:r>
              <a:rPr lang="en-US" dirty="0"/>
              <a:t> results not checked [CA1806]</a:t>
            </a:r>
          </a:p>
        </p:txBody>
      </p:sp>
      <p:sp>
        <p:nvSpPr>
          <p:cNvPr id="4" name="Content Placeholder 2"/>
          <p:cNvSpPr txBox="1">
            <a:spLocks/>
          </p:cNvSpPr>
          <p:nvPr/>
        </p:nvSpPr>
        <p:spPr>
          <a:xfrm>
            <a:off x="288003" y="1192638"/>
            <a:ext cx="7850390" cy="276181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string </a:t>
            </a:r>
            <a:r>
              <a:rPr lang="en-US" sz="2400" b="1" dirty="0" err="1">
                <a:latin typeface="Consolas" panose="020B0609020204030204" pitchFamily="49" charset="0"/>
              </a:rPr>
              <a:t>cmd</a:t>
            </a:r>
            <a:r>
              <a:rPr lang="en-US" sz="2400" b="1" dirty="0">
                <a:latin typeface="Consolas" panose="020B0609020204030204" pitchFamily="49" charset="0"/>
              </a:rPr>
              <a:t> = "</a:t>
            </a:r>
            <a:r>
              <a:rPr lang="en-US" sz="2400" b="1" dirty="0" err="1">
                <a:latin typeface="Consolas" panose="020B0609020204030204" pitchFamily="49" charset="0"/>
              </a:rPr>
              <a:t>cmd</a:t>
            </a:r>
            <a:r>
              <a:rPr lang="en-US" sz="2400" b="1" dirty="0">
                <a:latin typeface="Consolas" panose="020B0609020204030204" pitchFamily="49" charset="0"/>
              </a:rPr>
              <a:t> nothing here";</a:t>
            </a:r>
          </a:p>
          <a:p>
            <a:pPr marL="0" indent="0">
              <a:buNone/>
            </a:pPr>
            <a:r>
              <a:rPr lang="en-US" sz="2400" b="1" dirty="0">
                <a:latin typeface="Consolas" panose="020B0609020204030204" pitchFamily="49" charset="0"/>
              </a:rPr>
              <a:t>Int32 </a:t>
            </a:r>
            <a:r>
              <a:rPr lang="en-US" sz="2400" b="1" dirty="0" err="1">
                <a:latin typeface="Consolas" panose="020B0609020204030204" pitchFamily="49" charset="0"/>
              </a:rPr>
              <a:t>objDataReader</a:t>
            </a:r>
            <a:r>
              <a:rPr lang="en-US" sz="2400" b="1" dirty="0">
                <a:latin typeface="Consolas" panose="020B0609020204030204" pitchFamily="49" charset="0"/>
              </a:rPr>
              <a:t> = -1;</a:t>
            </a:r>
          </a:p>
          <a:p>
            <a:pPr marL="0" indent="0">
              <a:buNone/>
            </a:pPr>
            <a:r>
              <a:rPr lang="en-US" sz="2400" b="1" dirty="0">
                <a:latin typeface="Consolas" panose="020B0609020204030204" pitchFamily="49" charset="0"/>
              </a:rPr>
              <a:t>bool </a:t>
            </a:r>
            <a:r>
              <a:rPr lang="en-US" sz="2400" b="1" dirty="0" err="1">
                <a:latin typeface="Consolas" panose="020B0609020204030204" pitchFamily="49" charset="0"/>
              </a:rPr>
              <a:t>okParsed</a:t>
            </a:r>
            <a:r>
              <a:rPr lang="en-US" sz="2400" b="1" dirty="0">
                <a:latin typeface="Consolas" panose="020B0609020204030204" pitchFamily="49" charset="0"/>
              </a:rPr>
              <a:t> = </a:t>
            </a:r>
            <a:r>
              <a:rPr lang="en-US" sz="2400" b="1" dirty="0" err="1">
                <a:latin typeface="Consolas" panose="020B0609020204030204" pitchFamily="49" charset="0"/>
              </a:rPr>
              <a:t>int.TryParse</a:t>
            </a:r>
            <a:r>
              <a:rPr lang="en-US" sz="2400" b="1" dirty="0">
                <a:latin typeface="Consolas" panose="020B0609020204030204" pitchFamily="49" charset="0"/>
              </a:rPr>
              <a:t>(</a:t>
            </a:r>
            <a:r>
              <a:rPr lang="en-US" sz="2400" b="1" dirty="0" err="1">
                <a:latin typeface="Consolas" panose="020B0609020204030204" pitchFamily="49" charset="0"/>
              </a:rPr>
              <a:t>this.GetParameterValue</a:t>
            </a:r>
            <a:r>
              <a:rPr lang="en-US" sz="2400" b="1" dirty="0">
                <a:latin typeface="Consolas" panose="020B0609020204030204" pitchFamily="49" charset="0"/>
              </a:rPr>
              <a:t>(</a:t>
            </a:r>
            <a:r>
              <a:rPr lang="en-US" sz="2400" b="1" dirty="0" err="1">
                <a:latin typeface="Consolas" panose="020B0609020204030204" pitchFamily="49" charset="0"/>
              </a:rPr>
              <a:t>cmd</a:t>
            </a:r>
            <a:r>
              <a:rPr lang="en-US" sz="2400" b="1" dirty="0">
                <a:latin typeface="Consolas" panose="020B0609020204030204" pitchFamily="49" charset="0"/>
              </a:rPr>
              <a:t>, "@</a:t>
            </a:r>
            <a:r>
              <a:rPr lang="en-US" sz="2400" b="1" dirty="0" err="1">
                <a:latin typeface="Consolas" panose="020B0609020204030204" pitchFamily="49" charset="0"/>
              </a:rPr>
              <a:t>Presult</a:t>
            </a:r>
            <a:r>
              <a:rPr lang="en-US" sz="2400" b="1" dirty="0">
                <a:latin typeface="Consolas" panose="020B0609020204030204" pitchFamily="49" charset="0"/>
              </a:rPr>
              <a:t>").</a:t>
            </a:r>
            <a:r>
              <a:rPr lang="en-US" sz="2400" b="1" dirty="0" err="1">
                <a:latin typeface="Consolas" panose="020B0609020204030204" pitchFamily="49" charset="0"/>
              </a:rPr>
              <a:t>ToString</a:t>
            </a:r>
            <a:r>
              <a:rPr lang="en-US" sz="2400" b="1" dirty="0">
                <a:latin typeface="Consolas" panose="020B0609020204030204" pitchFamily="49" charset="0"/>
              </a:rPr>
              <a:t>(), out </a:t>
            </a:r>
            <a:r>
              <a:rPr lang="en-US" sz="2400" b="1" dirty="0" err="1">
                <a:latin typeface="Consolas" panose="020B0609020204030204" pitchFamily="49" charset="0"/>
              </a:rPr>
              <a:t>objDataReader</a:t>
            </a:r>
            <a:r>
              <a:rPr lang="en-US" sz="2400" b="1" dirty="0">
                <a:latin typeface="Consolas" panose="020B0609020204030204" pitchFamily="49" charset="0"/>
              </a:rPr>
              <a:t>);</a:t>
            </a:r>
          </a:p>
          <a:p>
            <a:pPr marL="0" indent="0">
              <a:buNone/>
            </a:pPr>
            <a:r>
              <a:rPr lang="en-US" sz="2400" b="1" dirty="0">
                <a:latin typeface="Consolas" panose="020B0609020204030204" pitchFamily="49" charset="0"/>
              </a:rPr>
              <a:t>return (</a:t>
            </a:r>
            <a:r>
              <a:rPr lang="en-US" sz="2400" b="1" dirty="0" err="1">
                <a:latin typeface="Consolas" panose="020B0609020204030204" pitchFamily="49" charset="0"/>
              </a:rPr>
              <a:t>okParsed</a:t>
            </a:r>
            <a:r>
              <a:rPr lang="en-US" sz="2400" b="1" dirty="0">
                <a:latin typeface="Consolas" panose="020B0609020204030204" pitchFamily="49" charset="0"/>
              </a:rPr>
              <a:t> &amp;&amp; (</a:t>
            </a:r>
            <a:r>
              <a:rPr lang="en-US" sz="2400" b="1" dirty="0" err="1">
                <a:latin typeface="Consolas" panose="020B0609020204030204" pitchFamily="49" charset="0"/>
              </a:rPr>
              <a:t>objDataReader</a:t>
            </a:r>
            <a:r>
              <a:rPr lang="en-US" sz="2400" b="1" dirty="0">
                <a:latin typeface="Consolas" panose="020B0609020204030204" pitchFamily="49" charset="0"/>
              </a:rPr>
              <a:t> != -1));</a:t>
            </a:r>
          </a:p>
        </p:txBody>
      </p:sp>
      <p:sp>
        <p:nvSpPr>
          <p:cNvPr id="5" name="TextBox 4"/>
          <p:cNvSpPr txBox="1"/>
          <p:nvPr/>
        </p:nvSpPr>
        <p:spPr>
          <a:xfrm>
            <a:off x="8229895" y="1196224"/>
            <a:ext cx="4025810" cy="3742563"/>
          </a:xfrm>
          <a:prstGeom prst="rect">
            <a:avLst/>
          </a:prstGeom>
          <a:solidFill>
            <a:schemeClr val="accent4">
              <a:lumMod val="40000"/>
              <a:lumOff val="60000"/>
            </a:schemeClr>
          </a:solidFill>
          <a:ln w="25400">
            <a:solidFill>
              <a:schemeClr val="tx1"/>
            </a:solidFill>
          </a:ln>
        </p:spPr>
        <p:txBody>
          <a:bodyPr wrap="square" lIns="182880" tIns="146304" rIns="182880" bIns="146304" rtlCol="0">
            <a:spAutoFit/>
          </a:bodyPr>
          <a:lstStyle/>
          <a:p>
            <a:r>
              <a:rPr lang="en-US" sz="1400" b="1" dirty="0">
                <a:latin typeface="Consolas" panose="020B0609020204030204" pitchFamily="49" charset="0"/>
              </a:rPr>
              <a:t>try</a:t>
            </a:r>
          </a:p>
          <a:p>
            <a:r>
              <a:rPr lang="en-US" sz="1400" b="1" dirty="0">
                <a:latin typeface="Consolas" panose="020B0609020204030204" pitchFamily="49" charset="0"/>
              </a:rPr>
              <a:t>{</a:t>
            </a:r>
          </a:p>
          <a:p>
            <a:r>
              <a:rPr lang="en-US" sz="1400" b="1" dirty="0">
                <a:latin typeface="Consolas" panose="020B0609020204030204" pitchFamily="49" charset="0"/>
              </a:rPr>
              <a:t>   </a:t>
            </a:r>
            <a:r>
              <a:rPr lang="en-US" sz="1400" b="1" dirty="0" err="1">
                <a:latin typeface="Consolas" panose="020B0609020204030204" pitchFamily="49" charset="0"/>
              </a:rPr>
              <a:t>DbConn.ExecuteNonQuery</a:t>
            </a:r>
            <a:r>
              <a:rPr lang="en-US" sz="1400" b="1" dirty="0">
                <a:latin typeface="Consolas" panose="020B0609020204030204" pitchFamily="49" charset="0"/>
              </a:rPr>
              <a:t>(</a:t>
            </a:r>
            <a:r>
              <a:rPr lang="en-US" sz="1400" b="1" dirty="0" err="1">
                <a:latin typeface="Consolas" panose="020B0609020204030204" pitchFamily="49" charset="0"/>
              </a:rPr>
              <a:t>cmd</a:t>
            </a:r>
            <a:r>
              <a:rPr lang="en-US" sz="1400" b="1" dirty="0">
                <a:latin typeface="Consolas" panose="020B0609020204030204" pitchFamily="49" charset="0"/>
              </a:rPr>
              <a:t>);</a:t>
            </a:r>
          </a:p>
          <a:p>
            <a:r>
              <a:rPr lang="en-US" sz="1400" b="1" dirty="0">
                <a:latin typeface="Consolas" panose="020B0609020204030204" pitchFamily="49" charset="0"/>
              </a:rPr>
              <a:t>     </a:t>
            </a:r>
            <a:r>
              <a:rPr lang="en-US" sz="1400" b="1" dirty="0" err="1">
                <a:latin typeface="Consolas" panose="020B0609020204030204" pitchFamily="49" charset="0"/>
              </a:rPr>
              <a:t>int.TryParse</a:t>
            </a:r>
            <a:r>
              <a:rPr lang="en-US" sz="1400" b="1" dirty="0">
                <a:latin typeface="Consolas" panose="020B0609020204030204" pitchFamily="49" charset="0"/>
              </a:rPr>
              <a:t>(</a:t>
            </a:r>
            <a:r>
              <a:rPr lang="en-US" sz="1400" b="1" dirty="0" err="1">
                <a:latin typeface="Consolas" panose="020B0609020204030204" pitchFamily="49" charset="0"/>
              </a:rPr>
              <a:t>DbConn.GetParameterValue</a:t>
            </a:r>
            <a:r>
              <a:rPr lang="en-US" sz="1400" b="1" dirty="0">
                <a:latin typeface="Consolas" panose="020B0609020204030204" pitchFamily="49" charset="0"/>
              </a:rPr>
              <a:t>(</a:t>
            </a:r>
            <a:r>
              <a:rPr lang="en-US" sz="1400" b="1" dirty="0" err="1">
                <a:latin typeface="Consolas" panose="020B0609020204030204" pitchFamily="49" charset="0"/>
              </a:rPr>
              <a:t>cmd</a:t>
            </a:r>
            <a:r>
              <a:rPr lang="en-US" sz="1400" b="1" dirty="0">
                <a:latin typeface="Consolas" panose="020B0609020204030204" pitchFamily="49" charset="0"/>
              </a:rPr>
              <a:t>, "@</a:t>
            </a:r>
            <a:r>
              <a:rPr lang="en-US" sz="1400" b="1" dirty="0" err="1">
                <a:latin typeface="Consolas" panose="020B0609020204030204" pitchFamily="49" charset="0"/>
              </a:rPr>
              <a:t>Presult</a:t>
            </a:r>
            <a:r>
              <a:rPr lang="en-US" sz="1400" b="1" dirty="0">
                <a:latin typeface="Consolas" panose="020B0609020204030204" pitchFamily="49" charset="0"/>
              </a:rPr>
              <a:t>").</a:t>
            </a:r>
            <a:r>
              <a:rPr lang="en-US" sz="1400" b="1" dirty="0" err="1">
                <a:latin typeface="Consolas" panose="020B0609020204030204" pitchFamily="49" charset="0"/>
              </a:rPr>
              <a:t>ToString</a:t>
            </a:r>
            <a:r>
              <a:rPr lang="en-US" sz="1400" b="1" dirty="0">
                <a:latin typeface="Consolas" panose="020B0609020204030204" pitchFamily="49" charset="0"/>
              </a:rPr>
              <a:t>(), out </a:t>
            </a:r>
            <a:r>
              <a:rPr lang="en-US" sz="1400" b="1" dirty="0" err="1">
                <a:latin typeface="Consolas" panose="020B0609020204030204" pitchFamily="49" charset="0"/>
              </a:rPr>
              <a:t>objDataReader</a:t>
            </a:r>
            <a:r>
              <a:rPr lang="en-US" sz="1400" b="1" dirty="0">
                <a:latin typeface="Consolas" panose="020B0609020204030204" pitchFamily="49" charset="0"/>
              </a:rPr>
              <a:t>);</a:t>
            </a:r>
          </a:p>
          <a:p>
            <a:r>
              <a:rPr lang="en-US" sz="1400" b="1" dirty="0">
                <a:latin typeface="Consolas" panose="020B0609020204030204" pitchFamily="49" charset="0"/>
              </a:rPr>
              <a:t>}</a:t>
            </a:r>
          </a:p>
          <a:p>
            <a:r>
              <a:rPr lang="en-US" sz="1400" b="1" dirty="0">
                <a:latin typeface="Consolas" panose="020B0609020204030204" pitchFamily="49" charset="0"/>
              </a:rPr>
              <a:t>catch (Exception ex)</a:t>
            </a:r>
          </a:p>
          <a:p>
            <a:r>
              <a:rPr lang="en-US" sz="1400" b="1" dirty="0">
                <a:latin typeface="Consolas" panose="020B0609020204030204" pitchFamily="49" charset="0"/>
              </a:rPr>
              <a:t>{</a:t>
            </a:r>
          </a:p>
          <a:p>
            <a:r>
              <a:rPr lang="en-US" sz="1400" b="1" dirty="0">
                <a:latin typeface="Consolas" panose="020B0609020204030204" pitchFamily="49" charset="0"/>
              </a:rPr>
              <a:t>   throw ex;</a:t>
            </a:r>
          </a:p>
          <a:p>
            <a:r>
              <a:rPr lang="en-US" sz="1400" b="1" dirty="0">
                <a:latin typeface="Consolas" panose="020B0609020204030204" pitchFamily="49" charset="0"/>
              </a:rPr>
              <a:t>}</a:t>
            </a:r>
          </a:p>
          <a:p>
            <a:r>
              <a:rPr lang="en-US" sz="1400" b="1" dirty="0">
                <a:latin typeface="Consolas" panose="020B0609020204030204" pitchFamily="49" charset="0"/>
              </a:rPr>
              <a:t>if (</a:t>
            </a:r>
            <a:r>
              <a:rPr lang="en-US" sz="1400" b="1" dirty="0" err="1">
                <a:latin typeface="Consolas" panose="020B0609020204030204" pitchFamily="49" charset="0"/>
              </a:rPr>
              <a:t>objDataReader</a:t>
            </a:r>
            <a:r>
              <a:rPr lang="en-US" sz="1400" b="1" dirty="0">
                <a:latin typeface="Consolas" panose="020B0609020204030204" pitchFamily="49" charset="0"/>
              </a:rPr>
              <a:t> &gt; 0)</a:t>
            </a:r>
          </a:p>
          <a:p>
            <a:r>
              <a:rPr lang="en-US" sz="1400" b="1" dirty="0">
                <a:latin typeface="Consolas" panose="020B0609020204030204" pitchFamily="49" charset="0"/>
              </a:rPr>
              <a:t>   return true;</a:t>
            </a:r>
          </a:p>
          <a:p>
            <a:r>
              <a:rPr lang="en-US" sz="1400" b="1" dirty="0">
                <a:latin typeface="Consolas" panose="020B0609020204030204" pitchFamily="49" charset="0"/>
              </a:rPr>
              <a:t>else</a:t>
            </a:r>
          </a:p>
          <a:p>
            <a:r>
              <a:rPr lang="en-US" sz="1400" b="1" dirty="0">
                <a:latin typeface="Consolas" panose="020B0609020204030204" pitchFamily="49" charset="0"/>
              </a:rPr>
              <a:t>    return false;</a:t>
            </a:r>
          </a:p>
        </p:txBody>
      </p:sp>
      <p:sp>
        <p:nvSpPr>
          <p:cNvPr id="6" name="Rectangle 5"/>
          <p:cNvSpPr/>
          <p:nvPr/>
        </p:nvSpPr>
        <p:spPr>
          <a:xfrm>
            <a:off x="9327163" y="6057554"/>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32622816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Spot the Problem</a:t>
            </a:r>
          </a:p>
        </p:txBody>
      </p:sp>
      <p:sp>
        <p:nvSpPr>
          <p:cNvPr id="4" name="TextBox 3"/>
          <p:cNvSpPr txBox="1"/>
          <p:nvPr/>
        </p:nvSpPr>
        <p:spPr>
          <a:xfrm>
            <a:off x="5578164" y="9495"/>
            <a:ext cx="7132242" cy="708501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bool </a:t>
            </a:r>
            <a:r>
              <a:rPr lang="en-US" sz="1600" b="1" dirty="0" err="1">
                <a:gradFill>
                  <a:gsLst>
                    <a:gs pos="2917">
                      <a:schemeClr val="tx1"/>
                    </a:gs>
                    <a:gs pos="30000">
                      <a:schemeClr val="tx1"/>
                    </a:gs>
                  </a:gsLst>
                  <a:lin ang="5400000" scaled="0"/>
                </a:gradFill>
                <a:latin typeface="Consolas" panose="020B0609020204030204" pitchFamily="49" charset="0"/>
              </a:rPr>
              <a:t>CanContact</a:t>
            </a: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8364855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40867" cy="1292662"/>
          </a:xfrm>
        </p:spPr>
        <p:txBody>
          <a:bodyPr/>
          <a:lstStyle/>
          <a:p>
            <a:r>
              <a:rPr lang="en-US" dirty="0"/>
              <a:t>CC0073 – Add braces to each section</a:t>
            </a:r>
          </a:p>
        </p:txBody>
      </p:sp>
      <p:sp>
        <p:nvSpPr>
          <p:cNvPr id="3" name="Title 2"/>
          <p:cNvSpPr>
            <a:spLocks noGrp="1"/>
          </p:cNvSpPr>
          <p:nvPr>
            <p:ph type="title"/>
          </p:nvPr>
        </p:nvSpPr>
        <p:spPr/>
        <p:txBody>
          <a:bodyPr/>
          <a:lstStyle/>
          <a:p>
            <a:endParaRPr lang="en-US" dirty="0"/>
          </a:p>
        </p:txBody>
      </p:sp>
      <p:sp>
        <p:nvSpPr>
          <p:cNvPr id="4" name="TextBox 3"/>
          <p:cNvSpPr txBox="1"/>
          <p:nvPr/>
        </p:nvSpPr>
        <p:spPr>
          <a:xfrm>
            <a:off x="7315505" y="0"/>
            <a:ext cx="7132242" cy="708501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bool </a:t>
            </a:r>
            <a:r>
              <a:rPr lang="en-US" sz="1600" b="1" dirty="0" err="1">
                <a:gradFill>
                  <a:gsLst>
                    <a:gs pos="2917">
                      <a:schemeClr val="tx1"/>
                    </a:gs>
                    <a:gs pos="30000">
                      <a:schemeClr val="tx1"/>
                    </a:gs>
                  </a:gsLst>
                  <a:lin ang="5400000" scaled="0"/>
                </a:gradFill>
                <a:latin typeface="Consolas" panose="020B0609020204030204" pitchFamily="49" charset="0"/>
              </a:rPr>
              <a:t>CanContact</a:t>
            </a: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2902782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189093" y="1209295"/>
            <a:ext cx="6309290" cy="214212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latin typeface="Consolas" panose="020B0609020204030204" pitchFamily="49" charset="0"/>
              </a:rPr>
              <a:t>    Yes=11,</a:t>
            </a:r>
          </a:p>
          <a:p>
            <a:r>
              <a:rPr lang="en-US" sz="2000" b="1" dirty="0">
                <a:latin typeface="Consolas" panose="020B0609020204030204" pitchFamily="49" charset="0"/>
              </a:rPr>
              <a:t>    Caution=27,</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=301</a:t>
            </a:r>
          </a:p>
          <a:p>
            <a:r>
              <a:rPr lang="en-US" sz="2000" b="1" dirty="0">
                <a:latin typeface="Consolas" panose="020B0609020204030204" pitchFamily="49" charset="0"/>
              </a:rPr>
              <a:t>}</a:t>
            </a:r>
          </a:p>
        </p:txBody>
      </p:sp>
      <p:sp>
        <p:nvSpPr>
          <p:cNvPr id="5" name="Rectangle 4"/>
          <p:cNvSpPr/>
          <p:nvPr/>
        </p:nvSpPr>
        <p:spPr>
          <a:xfrm>
            <a:off x="8832879" y="6521518"/>
            <a:ext cx="4616970"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AnimalFactory.cs</a:t>
            </a:r>
            <a:endParaRPr lang="en-US" dirty="0"/>
          </a:p>
        </p:txBody>
      </p:sp>
    </p:spTree>
    <p:extLst>
      <p:ext uri="{BB962C8B-B14F-4D97-AF65-F5344CB8AC3E}">
        <p14:creationId xmlns:p14="http://schemas.microsoft.com/office/powerpoint/2010/main" val="40385400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CA1008 – </a:t>
            </a:r>
            <a:r>
              <a:rPr lang="en-US" dirty="0" err="1"/>
              <a:t>Enums</a:t>
            </a:r>
            <a:r>
              <a:rPr lang="en-US" dirty="0"/>
              <a:t> should have a zero value</a:t>
            </a:r>
          </a:p>
        </p:txBody>
      </p:sp>
      <p:sp>
        <p:nvSpPr>
          <p:cNvPr id="3" name="Text Placeholder 2"/>
          <p:cNvSpPr>
            <a:spLocks noGrp="1"/>
          </p:cNvSpPr>
          <p:nvPr>
            <p:ph type="body" sz="quarter" idx="10"/>
          </p:nvPr>
        </p:nvSpPr>
        <p:spPr>
          <a:xfrm>
            <a:off x="297700" y="4137335"/>
            <a:ext cx="11887200" cy="1415772"/>
          </a:xfrm>
        </p:spPr>
        <p:txBody>
          <a:bodyPr/>
          <a:lstStyle/>
          <a:p>
            <a:r>
              <a:rPr lang="en-US" dirty="0" err="1"/>
              <a:t>Enums</a:t>
            </a:r>
            <a:r>
              <a:rPr lang="en-US" dirty="0"/>
              <a:t> default to zero</a:t>
            </a:r>
          </a:p>
          <a:p>
            <a:r>
              <a:rPr lang="en-US" dirty="0"/>
              <a:t>Have default zero of “None” at the very least</a:t>
            </a:r>
          </a:p>
        </p:txBody>
      </p:sp>
      <p:sp>
        <p:nvSpPr>
          <p:cNvPr id="4" name="TextBox 3"/>
          <p:cNvSpPr txBox="1"/>
          <p:nvPr/>
        </p:nvSpPr>
        <p:spPr>
          <a:xfrm>
            <a:off x="1189093" y="1209295"/>
            <a:ext cx="6309290" cy="2449901"/>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highlight>
                  <a:srgbClr val="FFFF00"/>
                </a:highlight>
                <a:latin typeface="Consolas" panose="020B0609020204030204" pitchFamily="49" charset="0"/>
              </a:rPr>
              <a:t>    None=0,</a:t>
            </a:r>
          </a:p>
          <a:p>
            <a:r>
              <a:rPr lang="en-US" sz="2000" b="1" dirty="0">
                <a:latin typeface="Consolas" panose="020B0609020204030204" pitchFamily="49" charset="0"/>
              </a:rPr>
              <a:t>    Yes=11,</a:t>
            </a:r>
          </a:p>
          <a:p>
            <a:r>
              <a:rPr lang="en-US" sz="2000" b="1" dirty="0">
                <a:latin typeface="Consolas" panose="020B0609020204030204" pitchFamily="49" charset="0"/>
              </a:rPr>
              <a:t>    Caution=27,</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=301</a:t>
            </a:r>
          </a:p>
          <a:p>
            <a:r>
              <a:rPr lang="en-US" sz="2000" b="1" dirty="0">
                <a:latin typeface="Consolas" panose="020B0609020204030204" pitchFamily="49" charset="0"/>
              </a:rPr>
              <a:t>}</a:t>
            </a:r>
          </a:p>
        </p:txBody>
      </p:sp>
      <p:sp>
        <p:nvSpPr>
          <p:cNvPr id="6" name="Rectangle 5"/>
          <p:cNvSpPr/>
          <p:nvPr/>
        </p:nvSpPr>
        <p:spPr>
          <a:xfrm>
            <a:off x="8504212" y="6331871"/>
            <a:ext cx="4616970"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AnimalFactory.cs</a:t>
            </a:r>
            <a:endParaRPr lang="en-US" dirty="0"/>
          </a:p>
        </p:txBody>
      </p:sp>
    </p:spTree>
    <p:extLst>
      <p:ext uri="{BB962C8B-B14F-4D97-AF65-F5344CB8AC3E}">
        <p14:creationId xmlns:p14="http://schemas.microsoft.com/office/powerpoint/2010/main" val="4335212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823722" y="1209295"/>
            <a:ext cx="11612753" cy="5496889"/>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latin typeface="Consolas" panose="020B0609020204030204" pitchFamily="49" charset="0"/>
              </a:rPr>
              <a:t>    None=0,</a:t>
            </a:r>
          </a:p>
          <a:p>
            <a:r>
              <a:rPr lang="en-US" sz="2000" b="1" dirty="0">
                <a:latin typeface="Consolas" panose="020B0609020204030204" pitchFamily="49" charset="0"/>
              </a:rPr>
              <a:t>    Yes=1,</a:t>
            </a:r>
          </a:p>
          <a:p>
            <a:r>
              <a:rPr lang="en-US" sz="2000" b="1" dirty="0">
                <a:latin typeface="Consolas" panose="020B0609020204030204" pitchFamily="49" charset="0"/>
              </a:rPr>
              <a:t>    Caution=2,</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a:t>
            </a:r>
          </a:p>
          <a:p>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Rectangle 4"/>
          <p:cNvSpPr/>
          <p:nvPr/>
        </p:nvSpPr>
        <p:spPr>
          <a:xfrm>
            <a:off x="7373628" y="6057554"/>
            <a:ext cx="4870244"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19182464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 Code is never executed [CS0472] </a:t>
            </a:r>
          </a:p>
        </p:txBody>
      </p:sp>
      <p:sp>
        <p:nvSpPr>
          <p:cNvPr id="4" name="TextBox 3"/>
          <p:cNvSpPr txBox="1"/>
          <p:nvPr/>
        </p:nvSpPr>
        <p:spPr>
          <a:xfrm>
            <a:off x="1189092" y="1209295"/>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Rectangle 4"/>
          <p:cNvSpPr/>
          <p:nvPr/>
        </p:nvSpPr>
        <p:spPr>
          <a:xfrm>
            <a:off x="7589822" y="6514585"/>
            <a:ext cx="474360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46757536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 Code is never executed [CS0472] </a:t>
            </a:r>
          </a:p>
        </p:txBody>
      </p:sp>
      <p:sp>
        <p:nvSpPr>
          <p:cNvPr id="4" name="TextBox 3"/>
          <p:cNvSpPr txBox="1"/>
          <p:nvPr/>
        </p:nvSpPr>
        <p:spPr>
          <a:xfrm>
            <a:off x="1189092" y="1209295"/>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TextBox 4"/>
          <p:cNvSpPr txBox="1"/>
          <p:nvPr/>
        </p:nvSpPr>
        <p:spPr>
          <a:xfrm>
            <a:off x="731837" y="4567006"/>
            <a:ext cx="4929555"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err="1"/>
              <a:t>CanProfile</a:t>
            </a:r>
            <a:r>
              <a:rPr lang="en-US" sz="2400" dirty="0"/>
              <a:t> is an </a:t>
            </a:r>
            <a:r>
              <a:rPr lang="en-US" sz="2400" dirty="0" err="1"/>
              <a:t>enum</a:t>
            </a:r>
            <a:endParaRPr lang="en-US" sz="2400" dirty="0"/>
          </a:p>
          <a:p>
            <a:pPr marL="285750" lvl="0" indent="-285750">
              <a:buFont typeface="Arial" panose="020B0604020202020204" pitchFamily="34" charset="0"/>
              <a:buChar char="•"/>
            </a:pPr>
            <a:r>
              <a:rPr lang="en-US" sz="2400" dirty="0" err="1"/>
              <a:t>Enums</a:t>
            </a:r>
            <a:r>
              <a:rPr lang="en-US" sz="2400" dirty="0"/>
              <a:t> are never null</a:t>
            </a:r>
          </a:p>
          <a:p>
            <a:pPr marL="285750" lvl="0" indent="-285750">
              <a:buFont typeface="Arial" panose="020B0604020202020204" pitchFamily="34" charset="0"/>
              <a:buChar char="•"/>
            </a:pPr>
            <a:r>
              <a:rPr lang="en-US" sz="2400" dirty="0"/>
              <a:t>Use proper </a:t>
            </a:r>
            <a:r>
              <a:rPr lang="en-US" sz="2400" dirty="0" err="1"/>
              <a:t>TryParse</a:t>
            </a:r>
            <a:r>
              <a:rPr lang="en-US" sz="2400" dirty="0"/>
              <a:t> result checking</a:t>
            </a:r>
          </a:p>
          <a:p>
            <a:pPr marL="285750" indent="-285750">
              <a:buFont typeface="Arial" panose="020B0604020202020204" pitchFamily="34" charset="0"/>
              <a:buChar char="•"/>
            </a:pPr>
            <a:endParaRPr lang="en-US" sz="2800" dirty="0"/>
          </a:p>
        </p:txBody>
      </p:sp>
      <p:sp>
        <p:nvSpPr>
          <p:cNvPr id="6" name="Rectangle 5"/>
          <p:cNvSpPr/>
          <p:nvPr/>
        </p:nvSpPr>
        <p:spPr>
          <a:xfrm>
            <a:off x="6995468" y="6514585"/>
            <a:ext cx="474360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10379608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is never executed [CS0472] </a:t>
            </a:r>
          </a:p>
        </p:txBody>
      </p:sp>
      <p:sp>
        <p:nvSpPr>
          <p:cNvPr id="4" name="TextBox 3"/>
          <p:cNvSpPr txBox="1"/>
          <p:nvPr/>
        </p:nvSpPr>
        <p:spPr>
          <a:xfrm>
            <a:off x="731837" y="4567006"/>
            <a:ext cx="7045647"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err="1"/>
              <a:t>CanProfile</a:t>
            </a:r>
            <a:r>
              <a:rPr lang="en-US" sz="2400" dirty="0"/>
              <a:t> is an </a:t>
            </a:r>
            <a:r>
              <a:rPr lang="en-US" sz="2400" dirty="0" err="1"/>
              <a:t>enum</a:t>
            </a:r>
            <a:endParaRPr lang="en-US" sz="2400" dirty="0"/>
          </a:p>
          <a:p>
            <a:pPr marL="285750" lvl="0" indent="-285750">
              <a:buFont typeface="Arial" panose="020B0604020202020204" pitchFamily="34" charset="0"/>
              <a:buChar char="•"/>
            </a:pPr>
            <a:r>
              <a:rPr lang="en-US" sz="2400" b="1" u="sng" dirty="0" err="1"/>
              <a:t>Enums</a:t>
            </a:r>
            <a:r>
              <a:rPr lang="en-US" sz="2400" b="1" u="sng" dirty="0"/>
              <a:t> are never null</a:t>
            </a:r>
          </a:p>
          <a:p>
            <a:pPr marL="285750" lvl="0" indent="-285750">
              <a:buFont typeface="Arial" panose="020B0604020202020204" pitchFamily="34" charset="0"/>
              <a:buChar char="•"/>
            </a:pPr>
            <a:r>
              <a:rPr lang="en-US" sz="2400" dirty="0"/>
              <a:t>Also use proper </a:t>
            </a:r>
            <a:r>
              <a:rPr lang="en-US" sz="2400" dirty="0" err="1"/>
              <a:t>TryParse</a:t>
            </a:r>
            <a:r>
              <a:rPr lang="en-US" sz="2400" dirty="0"/>
              <a:t> result checking [CA1806]</a:t>
            </a:r>
          </a:p>
          <a:p>
            <a:pPr marL="285750" indent="-285750">
              <a:buFont typeface="Arial" panose="020B0604020202020204" pitchFamily="34" charset="0"/>
              <a:buChar char="•"/>
            </a:pPr>
            <a:endParaRPr lang="en-US" sz="2800" dirty="0"/>
          </a:p>
        </p:txBody>
      </p:sp>
      <p:sp>
        <p:nvSpPr>
          <p:cNvPr id="5" name="TextBox 4"/>
          <p:cNvSpPr txBox="1"/>
          <p:nvPr/>
        </p:nvSpPr>
        <p:spPr>
          <a:xfrm>
            <a:off x="413044" y="1212849"/>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6" name="Rectangle 5"/>
          <p:cNvSpPr/>
          <p:nvPr/>
        </p:nvSpPr>
        <p:spPr>
          <a:xfrm>
            <a:off x="7659903" y="6517746"/>
            <a:ext cx="474360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20377349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Clone Analysis</a:t>
            </a:r>
          </a:p>
        </p:txBody>
      </p:sp>
      <p:sp>
        <p:nvSpPr>
          <p:cNvPr id="5" name="Text Placeholder 4"/>
          <p:cNvSpPr>
            <a:spLocks noGrp="1"/>
          </p:cNvSpPr>
          <p:nvPr>
            <p:ph type="body" idx="1"/>
          </p:nvPr>
        </p:nvSpPr>
        <p:spPr/>
        <p:txBody>
          <a:bodyPr/>
          <a:lstStyle/>
          <a:p>
            <a:endParaRPr lang="en-US"/>
          </a:p>
        </p:txBody>
      </p:sp>
      <p:pic>
        <p:nvPicPr>
          <p:cNvPr id="3" name="Picture 2"/>
          <p:cNvPicPr>
            <a:picLocks noChangeAspect="1"/>
          </p:cNvPicPr>
          <p:nvPr/>
        </p:nvPicPr>
        <p:blipFill>
          <a:blip r:embed="rId2"/>
          <a:stretch>
            <a:fillRect/>
          </a:stretch>
        </p:blipFill>
        <p:spPr>
          <a:xfrm>
            <a:off x="9875797" y="3629989"/>
            <a:ext cx="2560678" cy="3170772"/>
          </a:xfrm>
          <a:prstGeom prst="rect">
            <a:avLst/>
          </a:prstGeom>
        </p:spPr>
      </p:pic>
    </p:spTree>
    <p:extLst>
      <p:ext uri="{BB962C8B-B14F-4D97-AF65-F5344CB8AC3E}">
        <p14:creationId xmlns:p14="http://schemas.microsoft.com/office/powerpoint/2010/main" val="38596867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Big “D”</a:t>
            </a:r>
          </a:p>
        </p:txBody>
      </p:sp>
      <p:sp>
        <p:nvSpPr>
          <p:cNvPr id="5" name="Text Placeholder 4"/>
          <p:cNvSpPr>
            <a:spLocks noGrp="1"/>
          </p:cNvSpPr>
          <p:nvPr>
            <p:ph type="body" idx="1"/>
          </p:nvPr>
        </p:nvSpPr>
        <p:spPr>
          <a:xfrm>
            <a:off x="848530" y="4680828"/>
            <a:ext cx="10726460" cy="523733"/>
          </a:xfrm>
        </p:spPr>
        <p:txBody>
          <a:bodyPr/>
          <a:lstStyle/>
          <a:p>
            <a:endParaRPr lang="en-US" dirty="0"/>
          </a:p>
        </p:txBody>
      </p:sp>
      <p:pic>
        <p:nvPicPr>
          <p:cNvPr id="3" name="Graphic 2" descr="Recycl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5359" y="3314384"/>
            <a:ext cx="3017497" cy="3017497"/>
          </a:xfrm>
          <a:prstGeom prst="rect">
            <a:avLst/>
          </a:prstGeom>
        </p:spPr>
      </p:pic>
    </p:spTree>
    <p:extLst>
      <p:ext uri="{BB962C8B-B14F-4D97-AF65-F5344CB8AC3E}">
        <p14:creationId xmlns:p14="http://schemas.microsoft.com/office/powerpoint/2010/main" val="30963744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Objects that implement IDisposable should be disposed</a:t>
            </a:r>
          </a:p>
          <a:p>
            <a:r>
              <a:rPr lang="en-US" dirty="0"/>
              <a:t>Be cautious around IDisposable objects in inheritance</a:t>
            </a:r>
          </a:p>
          <a:p>
            <a:r>
              <a:rPr lang="en-US" dirty="0"/>
              <a:t>Read about patterns for closing or disposing IDisposable – not all are the same</a:t>
            </a:r>
          </a:p>
        </p:txBody>
      </p:sp>
      <p:sp>
        <p:nvSpPr>
          <p:cNvPr id="2" name="Title 1"/>
          <p:cNvSpPr>
            <a:spLocks noGrp="1"/>
          </p:cNvSpPr>
          <p:nvPr>
            <p:ph type="title"/>
          </p:nvPr>
        </p:nvSpPr>
        <p:spPr/>
        <p:txBody>
          <a:bodyPr/>
          <a:lstStyle/>
          <a:p>
            <a:r>
              <a:rPr lang="en-US" dirty="0"/>
              <a:t>“D” is for dispose</a:t>
            </a:r>
          </a:p>
        </p:txBody>
      </p:sp>
      <p:sp>
        <p:nvSpPr>
          <p:cNvPr id="5" name="Rectangle 4"/>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655592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006214" y="1250041"/>
            <a:ext cx="9143900" cy="2674578"/>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public static string Serialize(object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r>
              <a:rPr lang="en-US" sz="2400" b="1" dirty="0" err="1">
                <a:gradFill>
                  <a:gsLst>
                    <a:gs pos="2917">
                      <a:schemeClr val="tx1"/>
                    </a:gs>
                    <a:gs pos="30000">
                      <a:schemeClr val="tx1"/>
                    </a:gs>
                  </a:gsLst>
                  <a:lin ang="5400000" scaled="0"/>
                </a:gradFill>
                <a:latin typeface="Consolas" panose="020B0609020204030204" pitchFamily="49" charset="0"/>
              </a:rPr>
              <a:t>StringWriter</a:t>
            </a:r>
            <a:r>
              <a:rPr lang="en-US" sz="2400" b="1" dirty="0">
                <a:gradFill>
                  <a:gsLst>
                    <a:gs pos="2917">
                      <a:schemeClr val="tx1"/>
                    </a:gs>
                    <a:gs pos="30000">
                      <a:schemeClr val="tx1"/>
                    </a:gs>
                  </a:gsLst>
                  <a:lin ang="5400000" scaled="0"/>
                </a:gradFill>
                <a:latin typeface="Consolas" panose="020B0609020204030204" pitchFamily="49" charset="0"/>
              </a:rPr>
              <a:t> writer = new </a:t>
            </a:r>
            <a:r>
              <a:rPr lang="en-US" sz="2400" b="1" dirty="0" err="1">
                <a:gradFill>
                  <a:gsLst>
                    <a:gs pos="2917">
                      <a:schemeClr val="tx1"/>
                    </a:gs>
                    <a:gs pos="30000">
                      <a:schemeClr val="tx1"/>
                    </a:gs>
                  </a:gsLst>
                  <a:lin ang="5400000" scaled="0"/>
                </a:gradFill>
                <a:latin typeface="Consolas" panose="020B0609020204030204" pitchFamily="49" charset="0"/>
              </a:rPr>
              <a:t>StringWriter</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new </a:t>
            </a:r>
            <a:r>
              <a:rPr lang="en-US" sz="2400" b="1" dirty="0" err="1">
                <a:gradFill>
                  <a:gsLst>
                    <a:gs pos="2917">
                      <a:schemeClr val="tx1"/>
                    </a:gs>
                    <a:gs pos="30000">
                      <a:schemeClr val="tx1"/>
                    </a:gs>
                  </a:gsLst>
                  <a:lin ang="5400000" scaled="0"/>
                </a:gradFill>
                <a:latin typeface="Consolas" panose="020B0609020204030204" pitchFamily="49" charset="0"/>
              </a:rPr>
              <a:t>SpecialFormatter</a:t>
            </a:r>
            <a:r>
              <a:rPr lang="en-US" sz="2400" b="1" dirty="0">
                <a:gradFill>
                  <a:gsLst>
                    <a:gs pos="2917">
                      <a:schemeClr val="tx1"/>
                    </a:gs>
                    <a:gs pos="30000">
                      <a:schemeClr val="tx1"/>
                    </a:gs>
                  </a:gsLst>
                  <a:lin ang="5400000" scaled="0"/>
                </a:gradFill>
                <a:latin typeface="Consolas" panose="020B0609020204030204" pitchFamily="49" charset="0"/>
              </a:rPr>
              <a:t>().Serialize(writer,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return </a:t>
            </a:r>
            <a:r>
              <a:rPr lang="en-US" sz="2400" b="1" dirty="0" err="1">
                <a:gradFill>
                  <a:gsLst>
                    <a:gs pos="2917">
                      <a:schemeClr val="tx1"/>
                    </a:gs>
                    <a:gs pos="30000">
                      <a:schemeClr val="tx1"/>
                    </a:gs>
                  </a:gsLst>
                  <a:lin ang="5400000" scaled="0"/>
                </a:gradFill>
                <a:latin typeface="Consolas" panose="020B0609020204030204" pitchFamily="49" charset="0"/>
              </a:rPr>
              <a:t>writer.ToString</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7772700" y="6329919"/>
            <a:ext cx="3730508"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252028780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fontAlgn="base"/>
            <a:r>
              <a:rPr lang="en-US" sz="4000" dirty="0">
                <a:effectLst>
                  <a:glow>
                    <a:srgbClr val="000000"/>
                  </a:glow>
                  <a:outerShdw sx="0" sy="0">
                    <a:srgbClr val="000000"/>
                  </a:outerShdw>
                  <a:reflection stA="0" endPos="0" fadeDir="0" sx="0" sy="0"/>
                </a:effectLst>
                <a:latin typeface="+mj-lt"/>
              </a:rPr>
              <a:t>Object should be disposed [CA2000]</a:t>
            </a:r>
          </a:p>
        </p:txBody>
      </p:sp>
      <p:sp>
        <p:nvSpPr>
          <p:cNvPr id="4" name="TextBox 3"/>
          <p:cNvSpPr txBox="1"/>
          <p:nvPr/>
        </p:nvSpPr>
        <p:spPr>
          <a:xfrm>
            <a:off x="549019" y="1209280"/>
            <a:ext cx="9692534" cy="3493264"/>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public static string </a:t>
            </a:r>
            <a:r>
              <a:rPr lang="en-US" sz="2400" b="1" dirty="0" err="1">
                <a:gradFill>
                  <a:gsLst>
                    <a:gs pos="2917">
                      <a:schemeClr val="tx1"/>
                    </a:gs>
                    <a:gs pos="30000">
                      <a:schemeClr val="tx1"/>
                    </a:gs>
                  </a:gsLst>
                  <a:lin ang="5400000" scaled="0"/>
                </a:gradFill>
                <a:latin typeface="Consolas" panose="020B0609020204030204" pitchFamily="49" charset="0"/>
              </a:rPr>
              <a:t>SerializeBetter</a:t>
            </a:r>
            <a:r>
              <a:rPr lang="en-US" sz="2400" b="1" dirty="0">
                <a:gradFill>
                  <a:gsLst>
                    <a:gs pos="2917">
                      <a:schemeClr val="tx1"/>
                    </a:gs>
                    <a:gs pos="30000">
                      <a:schemeClr val="tx1"/>
                    </a:gs>
                  </a:gsLst>
                  <a:lin ang="5400000" scaled="0"/>
                </a:gradFill>
                <a:latin typeface="Consolas" panose="020B0609020204030204" pitchFamily="49" charset="0"/>
              </a:rPr>
              <a:t>(object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    using (</a:t>
            </a:r>
            <a:r>
              <a:rPr lang="en-US" sz="2400" b="1" dirty="0" err="1">
                <a:gradFill>
                  <a:gsLst>
                    <a:gs pos="2917">
                      <a:schemeClr val="tx1"/>
                    </a:gs>
                    <a:gs pos="30000">
                      <a:schemeClr val="tx1"/>
                    </a:gs>
                  </a:gsLst>
                  <a:lin ang="5400000" scaled="0"/>
                </a:gradFill>
                <a:highlight>
                  <a:srgbClr val="FFFF00"/>
                </a:highlight>
                <a:latin typeface="Consolas" panose="020B0609020204030204" pitchFamily="49" charset="0"/>
              </a:rPr>
              <a:t>StringWriter</a:t>
            </a: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 writer = new </a:t>
            </a:r>
            <a:r>
              <a:rPr lang="en-US" sz="2400" b="1" dirty="0" err="1">
                <a:gradFill>
                  <a:gsLst>
                    <a:gs pos="2917">
                      <a:schemeClr val="tx1"/>
                    </a:gs>
                    <a:gs pos="30000">
                      <a:schemeClr val="tx1"/>
                    </a:gs>
                  </a:gsLst>
                  <a:lin ang="5400000" scaled="0"/>
                </a:gradFill>
                <a:highlight>
                  <a:srgbClr val="FFFF00"/>
                </a:highlight>
                <a:latin typeface="Consolas" panose="020B0609020204030204" pitchFamily="49" charset="0"/>
              </a:rPr>
              <a:t>StringWriter</a:t>
            </a: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r>
              <a:rPr lang="en-US" sz="2400" b="1" dirty="0" err="1">
                <a:gradFill>
                  <a:gsLst>
                    <a:gs pos="2917">
                      <a:schemeClr val="tx1"/>
                    </a:gs>
                    <a:gs pos="30000">
                      <a:schemeClr val="tx1"/>
                    </a:gs>
                  </a:gsLst>
                  <a:lin ang="5400000" scaled="0"/>
                </a:gradFill>
                <a:latin typeface="Consolas" panose="020B0609020204030204" pitchFamily="49" charset="0"/>
              </a:rPr>
              <a:t>SpecialFormatter.SerializeBetter</a:t>
            </a:r>
            <a:r>
              <a:rPr lang="en-US" sz="2400" b="1" dirty="0">
                <a:gradFill>
                  <a:gsLst>
                    <a:gs pos="2917">
                      <a:schemeClr val="tx1"/>
                    </a:gs>
                    <a:gs pos="30000">
                      <a:schemeClr val="tx1"/>
                    </a:gs>
                  </a:gsLst>
                  <a:lin ang="5400000" scaled="0"/>
                </a:gradFill>
                <a:latin typeface="Consolas" panose="020B0609020204030204" pitchFamily="49" charset="0"/>
              </a:rPr>
              <a:t>(writer,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return </a:t>
            </a:r>
            <a:r>
              <a:rPr lang="en-US" sz="2400" b="1" dirty="0" err="1">
                <a:gradFill>
                  <a:gsLst>
                    <a:gs pos="2917">
                      <a:schemeClr val="tx1"/>
                    </a:gs>
                    <a:gs pos="30000">
                      <a:schemeClr val="tx1"/>
                    </a:gs>
                  </a:gsLst>
                  <a:lin ang="5400000" scaled="0"/>
                </a:gradFill>
                <a:latin typeface="Consolas" panose="020B0609020204030204" pitchFamily="49" charset="0"/>
              </a:rPr>
              <a:t>writer.ToString</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a:xfrm>
            <a:off x="8832879" y="6521518"/>
            <a:ext cx="3730508"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22003809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5" name="TextBox 4"/>
          <p:cNvSpPr txBox="1"/>
          <p:nvPr/>
        </p:nvSpPr>
        <p:spPr>
          <a:xfrm>
            <a:off x="549020" y="1212849"/>
            <a:ext cx="11615184"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using (</a:t>
            </a:r>
            <a:r>
              <a:rPr lang="en-US" sz="2400" b="1" dirty="0" err="1">
                <a:latin typeface="Consolas" panose="020B0609020204030204" pitchFamily="49" charset="0"/>
              </a:rPr>
              <a:t>StreamWriter</a:t>
            </a:r>
            <a:r>
              <a:rPr lang="en-US" sz="2400" b="1" dirty="0">
                <a:latin typeface="Consolas" panose="020B0609020204030204" pitchFamily="49" charset="0"/>
              </a:rPr>
              <a:t> </a:t>
            </a:r>
            <a:r>
              <a:rPr lang="en-US" sz="2400" b="1" dirty="0" err="1">
                <a:latin typeface="Consolas" panose="020B0609020204030204" pitchFamily="49" charset="0"/>
              </a:rPr>
              <a:t>streamWriter</a:t>
            </a:r>
            <a:r>
              <a:rPr lang="en-US" sz="2400" b="1" dirty="0">
                <a:latin typeface="Consolas" panose="020B0609020204030204" pitchFamily="49" charset="0"/>
              </a:rPr>
              <a:t> = new </a:t>
            </a:r>
            <a:r>
              <a:rPr lang="en-US" sz="2400" b="1" dirty="0" err="1">
                <a:latin typeface="Consolas" panose="020B0609020204030204" pitchFamily="49" charset="0"/>
              </a:rPr>
              <a:t>System.IO.StreamWriter</a:t>
            </a:r>
            <a:r>
              <a:rPr lang="en-US" sz="2400" b="1" dirty="0">
                <a:latin typeface="Consolas" panose="020B0609020204030204" pitchFamily="49" charset="0"/>
              </a:rPr>
              <a:t>(@"out.txt"))</a:t>
            </a:r>
          </a:p>
          <a:p>
            <a:r>
              <a:rPr lang="en-US" sz="2400" b="1" dirty="0">
                <a:latin typeface="Consolas" panose="020B0609020204030204" pitchFamily="49" charset="0"/>
              </a:rPr>
              <a:t>{</a:t>
            </a:r>
          </a:p>
          <a:p>
            <a:r>
              <a:rPr lang="en-US" sz="2400" b="1" dirty="0">
                <a:latin typeface="Consolas" panose="020B0609020204030204" pitchFamily="49" charset="0"/>
              </a:rPr>
              <a:t>    string </a:t>
            </a:r>
            <a:r>
              <a:rPr lang="en-US" sz="2400" b="1" dirty="0" err="1">
                <a:latin typeface="Consolas" panose="020B0609020204030204" pitchFamily="49" charset="0"/>
              </a:rPr>
              <a:t>json</a:t>
            </a:r>
            <a:r>
              <a:rPr lang="en-US" sz="2400" b="1" dirty="0">
                <a:latin typeface="Consolas" panose="020B0609020204030204" pitchFamily="49" charset="0"/>
              </a:rPr>
              <a:t> = new </a:t>
            </a:r>
            <a:r>
              <a:rPr lang="en-US" sz="2400" b="1" dirty="0" err="1">
                <a:latin typeface="Consolas" panose="020B0609020204030204" pitchFamily="49" charset="0"/>
              </a:rPr>
              <a:t>JavaScriptSerializer</a:t>
            </a:r>
            <a:r>
              <a:rPr lang="en-US" sz="2400" b="1" dirty="0">
                <a:latin typeface="Consolas" panose="020B0609020204030204" pitchFamily="49" charset="0"/>
              </a:rPr>
              <a:t>().Serialize(value);</a:t>
            </a:r>
          </a:p>
          <a:p>
            <a:r>
              <a:rPr lang="en-US" sz="2400" b="1" dirty="0">
                <a:latin typeface="Consolas" panose="020B0609020204030204" pitchFamily="49" charset="0"/>
              </a:rPr>
              <a:t>    </a:t>
            </a:r>
            <a:r>
              <a:rPr lang="en-US" sz="2400" b="1" dirty="0" err="1">
                <a:latin typeface="Consolas" panose="020B0609020204030204" pitchFamily="49" charset="0"/>
              </a:rPr>
              <a:t>streamWriter.Write</a:t>
            </a:r>
            <a:r>
              <a:rPr lang="en-US" sz="2400" b="1" dirty="0">
                <a:latin typeface="Consolas" panose="020B0609020204030204" pitchFamily="49" charset="0"/>
              </a:rPr>
              <a:t>(</a:t>
            </a:r>
            <a:r>
              <a:rPr lang="en-US" sz="2400" b="1" dirty="0" err="1">
                <a:latin typeface="Consolas" panose="020B0609020204030204" pitchFamily="49" charset="0"/>
              </a:rPr>
              <a:t>json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streamWriter.Flush</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streamWriter.Close</a:t>
            </a:r>
            <a:r>
              <a:rPr lang="en-US" sz="2400" b="1" dirty="0">
                <a:latin typeface="Consolas" panose="020B0609020204030204" pitchFamily="49" charset="0"/>
              </a:rPr>
              <a:t>();</a:t>
            </a:r>
          </a:p>
          <a:p>
            <a:r>
              <a:rPr lang="en-US" sz="2400" b="1" dirty="0">
                <a:latin typeface="Consolas" panose="020B0609020204030204" pitchFamily="49" charset="0"/>
              </a:rPr>
              <a:t>}</a:t>
            </a:r>
          </a:p>
        </p:txBody>
      </p:sp>
      <p:sp>
        <p:nvSpPr>
          <p:cNvPr id="4" name="Rectangle 3"/>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JSONHelper.cs</a:t>
            </a:r>
            <a:endParaRPr lang="en-US" dirty="0"/>
          </a:p>
        </p:txBody>
      </p:sp>
    </p:spTree>
    <p:extLst>
      <p:ext uri="{BB962C8B-B14F-4D97-AF65-F5344CB8AC3E}">
        <p14:creationId xmlns:p14="http://schemas.microsoft.com/office/powerpoint/2010/main" val="148496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549019" y="1485604"/>
            <a:ext cx="10515485" cy="3988784"/>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protected virtual void Dispose(bool disposing)</a:t>
            </a:r>
          </a:p>
          <a:p>
            <a:r>
              <a:rPr lang="en-US" sz="2000" b="1" dirty="0">
                <a:latin typeface="Consolas" panose="020B0609020204030204" pitchFamily="49" charset="0"/>
              </a:rPr>
              <a:t>{</a:t>
            </a:r>
          </a:p>
          <a:p>
            <a:r>
              <a:rPr lang="en-US" sz="2000" b="1" dirty="0">
                <a:latin typeface="Consolas" panose="020B0609020204030204" pitchFamily="49" charset="0"/>
              </a:rPr>
              <a:t>    if (!disposed)</a:t>
            </a:r>
          </a:p>
          <a:p>
            <a:r>
              <a:rPr lang="en-US" sz="2000" b="1" dirty="0">
                <a:latin typeface="Consolas" panose="020B0609020204030204" pitchFamily="49" charset="0"/>
              </a:rPr>
              <a:t>    {</a:t>
            </a:r>
          </a:p>
          <a:p>
            <a:r>
              <a:rPr lang="en-US" sz="2000" b="1" dirty="0">
                <a:latin typeface="Consolas" panose="020B0609020204030204" pitchFamily="49" charset="0"/>
              </a:rPr>
              <a:t>        if (disposing)</a:t>
            </a:r>
          </a:p>
          <a:p>
            <a:r>
              <a:rPr lang="en-US" sz="2000" b="1" dirty="0">
                <a:latin typeface="Consolas" panose="020B0609020204030204" pitchFamily="49" charset="0"/>
              </a:rPr>
              <a:t>        {</a:t>
            </a:r>
          </a:p>
          <a:p>
            <a:r>
              <a:rPr lang="en-US" sz="2000" b="1" dirty="0">
                <a:latin typeface="Consolas" panose="020B0609020204030204" pitchFamily="49" charset="0"/>
              </a:rPr>
              <a:t>            // Free other state (managed objects).           </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ptSupportAPIClient</a:t>
            </a:r>
            <a:r>
              <a:rPr lang="en-US" sz="2000" b="1" dirty="0">
                <a:latin typeface="Consolas" panose="020B0609020204030204" pitchFamily="49" charset="0"/>
              </a:rPr>
              <a:t> = null;</a:t>
            </a:r>
          </a:p>
          <a:p>
            <a:r>
              <a:rPr lang="en-US" sz="2000" b="1" dirty="0">
                <a:latin typeface="Consolas" panose="020B0609020204030204" pitchFamily="49" charset="0"/>
              </a:rPr>
              <a:t>        disposed = true;</a:t>
            </a:r>
          </a:p>
          <a:p>
            <a:r>
              <a:rPr lang="en-US" sz="2000" b="1" dirty="0">
                <a:latin typeface="Consolas" panose="020B0609020204030204" pitchFamily="49" charset="0"/>
              </a:rPr>
              <a:t>    }</a:t>
            </a:r>
          </a:p>
          <a:p>
            <a:r>
              <a:rPr lang="en-US" sz="2000" b="1" dirty="0">
                <a:latin typeface="Consolas" panose="020B0609020204030204" pitchFamily="49" charset="0"/>
              </a:rPr>
              <a:t>}</a:t>
            </a:r>
          </a:p>
        </p:txBody>
      </p:sp>
    </p:spTree>
    <p:extLst>
      <p:ext uri="{BB962C8B-B14F-4D97-AF65-F5344CB8AC3E}">
        <p14:creationId xmlns:p14="http://schemas.microsoft.com/office/powerpoint/2010/main" val="114187864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640458" y="1394165"/>
            <a:ext cx="10515485" cy="2449901"/>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 public abstract class </a:t>
            </a:r>
            <a:r>
              <a:rPr lang="en-US" sz="2000" b="1" dirty="0" err="1">
                <a:latin typeface="Consolas" panose="020B0609020204030204" pitchFamily="49" charset="0"/>
              </a:rPr>
              <a:t>LoggerBase</a:t>
            </a:r>
            <a:r>
              <a:rPr lang="en-US" sz="2000" b="1" dirty="0">
                <a:latin typeface="Consolas" panose="020B0609020204030204" pitchFamily="49" charset="0"/>
              </a:rPr>
              <a:t> : </a:t>
            </a:r>
            <a:r>
              <a:rPr lang="en-US" sz="2000" b="1" dirty="0" err="1">
                <a:latin typeface="Consolas" panose="020B0609020204030204" pitchFamily="49" charset="0"/>
              </a:rPr>
              <a:t>EventSource</a:t>
            </a:r>
            <a:r>
              <a:rPr lang="en-US" sz="2000" b="1" dirty="0">
                <a:latin typeface="Consolas" panose="020B0609020204030204" pitchFamily="49" charset="0"/>
              </a:rPr>
              <a:t>, </a:t>
            </a:r>
            <a:r>
              <a:rPr lang="en-US" sz="2000" b="1" dirty="0" err="1">
                <a:latin typeface="Consolas" panose="020B0609020204030204" pitchFamily="49" charset="0"/>
              </a:rPr>
              <a:t>ILogger</a:t>
            </a:r>
            <a:r>
              <a:rPr lang="en-US" sz="2000" b="1" dirty="0">
                <a:latin typeface="Consolas" panose="020B0609020204030204" pitchFamily="49" charset="0"/>
              </a:rPr>
              <a:t>, IDisposable</a:t>
            </a:r>
          </a:p>
          <a:p>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public void Dispose()</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GC.SuppressFinalize</a:t>
            </a:r>
            <a:r>
              <a:rPr lang="en-US" sz="2000" b="1" dirty="0">
                <a:latin typeface="Consolas" panose="020B0609020204030204" pitchFamily="49" charset="0"/>
              </a:rPr>
              <a:t>(this);</a:t>
            </a:r>
          </a:p>
          <a:p>
            <a:r>
              <a:rPr lang="en-US" sz="2000" b="1" dirty="0">
                <a:latin typeface="Consolas" panose="020B0609020204030204" pitchFamily="49" charset="0"/>
              </a:rPr>
              <a:t>        }</a:t>
            </a:r>
          </a:p>
        </p:txBody>
      </p:sp>
      <p:sp>
        <p:nvSpPr>
          <p:cNvPr id="5" name="Rectangle 4"/>
          <p:cNvSpPr/>
          <p:nvPr/>
        </p:nvSpPr>
        <p:spPr>
          <a:xfrm>
            <a:off x="10607309" y="6514749"/>
            <a:ext cx="1324402" cy="369332"/>
          </a:xfrm>
          <a:prstGeom prst="rect">
            <a:avLst/>
          </a:prstGeom>
        </p:spPr>
        <p:txBody>
          <a:bodyPr wrap="none">
            <a:spAutoFit/>
          </a:bodyPr>
          <a:lstStyle/>
          <a:p>
            <a:r>
              <a:rPr lang="en-US" b="1" dirty="0">
                <a:latin typeface="Consolas" panose="020B0609020204030204" pitchFamily="49" charset="0"/>
              </a:rPr>
              <a:t>NO SAMPLE</a:t>
            </a:r>
            <a:endParaRPr lang="en-US" dirty="0"/>
          </a:p>
        </p:txBody>
      </p:sp>
    </p:spTree>
    <p:extLst>
      <p:ext uri="{BB962C8B-B14F-4D97-AF65-F5344CB8AC3E}">
        <p14:creationId xmlns:p14="http://schemas.microsoft.com/office/powerpoint/2010/main" val="10584765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2" fontAlgn="base"/>
            <a:r>
              <a:rPr lang="en-US" sz="3200" dirty="0">
                <a:effectLst>
                  <a:glow>
                    <a:srgbClr val="000000"/>
                  </a:glow>
                  <a:outerShdw sx="0" sy="0">
                    <a:srgbClr val="000000"/>
                  </a:outerShdw>
                  <a:reflection stA="0" endPos="0" fadeDir="0" sx="0" sy="0"/>
                </a:effectLst>
                <a:latin typeface="+mj-lt"/>
              </a:rPr>
              <a:t>Modify to call Dispose(true) and </a:t>
            </a:r>
            <a:r>
              <a:rPr lang="en-US" sz="3200" dirty="0" err="1">
                <a:effectLst>
                  <a:glow>
                    <a:srgbClr val="000000"/>
                  </a:glow>
                  <a:outerShdw sx="0" sy="0">
                    <a:srgbClr val="000000"/>
                  </a:outerShdw>
                  <a:reflection stA="0" endPos="0" fadeDir="0" sx="0" sy="0"/>
                </a:effectLst>
                <a:latin typeface="+mj-lt"/>
              </a:rPr>
              <a:t>GC.SupressFinalize</a:t>
            </a:r>
            <a:r>
              <a:rPr lang="en-US" sz="3200" dirty="0">
                <a:effectLst>
                  <a:glow>
                    <a:srgbClr val="000000"/>
                  </a:glow>
                  <a:outerShdw sx="0" sy="0">
                    <a:srgbClr val="000000"/>
                  </a:outerShdw>
                  <a:reflection stA="0" endPos="0" fadeDir="0" sx="0" sy="0"/>
                </a:effectLst>
                <a:latin typeface="+mj-lt"/>
              </a:rPr>
              <a:t> [CA1063]</a:t>
            </a:r>
          </a:p>
        </p:txBody>
      </p:sp>
      <p:sp>
        <p:nvSpPr>
          <p:cNvPr id="4" name="TextBox 3"/>
          <p:cNvSpPr txBox="1"/>
          <p:nvPr/>
        </p:nvSpPr>
        <p:spPr>
          <a:xfrm>
            <a:off x="961679" y="1028409"/>
            <a:ext cx="7359656" cy="5466112"/>
          </a:xfrm>
          <a:prstGeom prst="rect">
            <a:avLst/>
          </a:prstGeom>
          <a:solidFill>
            <a:schemeClr val="bg1"/>
          </a:solidFill>
          <a:ln w="25400">
            <a:solidFill>
              <a:schemeClr val="tx1"/>
            </a:solidFill>
          </a:ln>
        </p:spPr>
        <p:txBody>
          <a:bodyPr wrap="square" lIns="182880" tIns="146304" rIns="182880" bIns="146304" rtlCol="0">
            <a:spAutoFit/>
          </a:bodyPr>
          <a:lstStyle/>
          <a:p>
            <a:r>
              <a:rPr lang="en-US" sz="1400" b="1" dirty="0">
                <a:latin typeface="Consolas" panose="020B0609020204030204" pitchFamily="49" charset="0"/>
              </a:rPr>
              <a:t>// PROPER DISPOSE PATTERN</a:t>
            </a:r>
          </a:p>
          <a:p>
            <a:r>
              <a:rPr lang="en-US" sz="1400" b="1" dirty="0">
                <a:highlight>
                  <a:srgbClr val="FFFF00"/>
                </a:highlight>
                <a:latin typeface="Consolas" panose="020B0609020204030204" pitchFamily="49" charset="0"/>
              </a:rPr>
              <a:t>public void Dispose()  </a:t>
            </a:r>
          </a:p>
          <a:p>
            <a:r>
              <a:rPr lang="en-US" sz="1400" b="1" dirty="0">
                <a:highlight>
                  <a:srgbClr val="FFFF00"/>
                </a:highlight>
                <a:latin typeface="Consolas" panose="020B0609020204030204" pitchFamily="49" charset="0"/>
              </a:rPr>
              <a:t>{  </a:t>
            </a:r>
          </a:p>
          <a:p>
            <a:r>
              <a:rPr lang="en-US" sz="1400" b="1" dirty="0">
                <a:highlight>
                  <a:srgbClr val="FFFF00"/>
                </a:highlight>
                <a:latin typeface="Consolas" panose="020B0609020204030204" pitchFamily="49" charset="0"/>
              </a:rPr>
              <a:t>    Dispose(true);  </a:t>
            </a:r>
          </a:p>
          <a:p>
            <a:r>
              <a:rPr lang="en-US" sz="1400" b="1" dirty="0">
                <a:highlight>
                  <a:srgbClr val="FFFF00"/>
                </a:highlight>
                <a:latin typeface="Consolas" panose="020B0609020204030204" pitchFamily="49" charset="0"/>
              </a:rPr>
              <a:t>    </a:t>
            </a:r>
            <a:r>
              <a:rPr lang="en-US" sz="1400" b="1" dirty="0" err="1">
                <a:highlight>
                  <a:srgbClr val="FFFF00"/>
                </a:highlight>
                <a:latin typeface="Consolas" panose="020B0609020204030204" pitchFamily="49" charset="0"/>
              </a:rPr>
              <a:t>GC.SuppressFinalize</a:t>
            </a:r>
            <a:r>
              <a:rPr lang="en-US" sz="1400" b="1" dirty="0">
                <a:highlight>
                  <a:srgbClr val="FFFF00"/>
                </a:highlight>
                <a:latin typeface="Consolas" panose="020B0609020204030204" pitchFamily="49" charset="0"/>
              </a:rPr>
              <a:t>(this);  </a:t>
            </a:r>
          </a:p>
          <a:p>
            <a:r>
              <a:rPr lang="en-US" sz="1400" b="1" dirty="0">
                <a:highlight>
                  <a:srgbClr val="FFFF00"/>
                </a:highlight>
                <a:latin typeface="Consolas" panose="020B0609020204030204" pitchFamily="49" charset="0"/>
              </a:rPr>
              <a:t>} </a:t>
            </a:r>
          </a:p>
          <a:p>
            <a:r>
              <a:rPr lang="en-US" sz="1400" b="1" dirty="0">
                <a:latin typeface="Consolas" panose="020B0609020204030204" pitchFamily="49" charset="0"/>
              </a:rPr>
              <a:t>protected virtual void Dispose(bool disposing)  </a:t>
            </a:r>
          </a:p>
          <a:p>
            <a:r>
              <a:rPr lang="en-US" sz="1400" b="1" dirty="0">
                <a:latin typeface="Consolas" panose="020B0609020204030204" pitchFamily="49" charset="0"/>
              </a:rPr>
              <a:t>{  </a:t>
            </a:r>
          </a:p>
          <a:p>
            <a:r>
              <a:rPr lang="en-US" sz="1400" b="1" dirty="0">
                <a:latin typeface="Consolas" panose="020B0609020204030204" pitchFamily="49" charset="0"/>
              </a:rPr>
              <a:t>    if (disposing)   </a:t>
            </a:r>
          </a:p>
          <a:p>
            <a:r>
              <a:rPr lang="en-US" sz="1400" b="1" dirty="0">
                <a:latin typeface="Consolas" panose="020B0609020204030204" pitchFamily="49" charset="0"/>
              </a:rPr>
              <a:t>    {  </a:t>
            </a:r>
          </a:p>
          <a:p>
            <a:r>
              <a:rPr lang="en-US" sz="1400" b="1" dirty="0">
                <a:latin typeface="Consolas" panose="020B0609020204030204" pitchFamily="49" charset="0"/>
              </a:rPr>
              <a:t>        // free managed resources  </a:t>
            </a:r>
          </a:p>
          <a:p>
            <a:r>
              <a:rPr lang="en-US" sz="1400" b="1" dirty="0">
                <a:latin typeface="Consolas" panose="020B0609020204030204" pitchFamily="49" charset="0"/>
              </a:rPr>
              <a:t>        if (</a:t>
            </a:r>
            <a:r>
              <a:rPr lang="en-US" sz="1400" b="1" dirty="0" err="1">
                <a:latin typeface="Consolas" panose="020B0609020204030204" pitchFamily="49" charset="0"/>
              </a:rPr>
              <a:t>managedResource</a:t>
            </a:r>
            <a:r>
              <a:rPr lang="en-US" sz="1400" b="1" dirty="0">
                <a:latin typeface="Consolas" panose="020B0609020204030204" pitchFamily="49" charset="0"/>
              </a:rPr>
              <a:t> != null)  </a:t>
            </a:r>
          </a:p>
          <a:p>
            <a:r>
              <a:rPr lang="en-US" sz="1400" b="1" dirty="0">
                <a:latin typeface="Consolas" panose="020B0609020204030204" pitchFamily="49" charset="0"/>
              </a:rPr>
              <a:t>        {  </a:t>
            </a:r>
          </a:p>
          <a:p>
            <a:r>
              <a:rPr lang="en-US" sz="1400" b="1" dirty="0">
                <a:latin typeface="Consolas" panose="020B0609020204030204" pitchFamily="49" charset="0"/>
              </a:rPr>
              <a:t>            </a:t>
            </a:r>
            <a:r>
              <a:rPr lang="en-US" sz="1400" b="1" dirty="0" err="1">
                <a:latin typeface="Consolas" panose="020B0609020204030204" pitchFamily="49" charset="0"/>
              </a:rPr>
              <a:t>managedResource.Dispose</a:t>
            </a:r>
            <a:r>
              <a:rPr lang="en-US" sz="1400" b="1" dirty="0">
                <a:latin typeface="Consolas" panose="020B0609020204030204" pitchFamily="49" charset="0"/>
              </a:rPr>
              <a:t>();  </a:t>
            </a:r>
          </a:p>
          <a:p>
            <a:r>
              <a:rPr lang="en-US" sz="1400" b="1" dirty="0">
                <a:latin typeface="Consolas" panose="020B0609020204030204" pitchFamily="49" charset="0"/>
              </a:rPr>
              <a:t>            </a:t>
            </a:r>
            <a:r>
              <a:rPr lang="en-US" sz="1400" b="1" dirty="0" err="1">
                <a:latin typeface="Consolas" panose="020B0609020204030204" pitchFamily="49" charset="0"/>
              </a:rPr>
              <a:t>managedResource</a:t>
            </a:r>
            <a:r>
              <a:rPr lang="en-US" sz="1400" b="1" dirty="0">
                <a:latin typeface="Consolas" panose="020B0609020204030204" pitchFamily="49" charset="0"/>
              </a:rPr>
              <a:t> = null;  </a:t>
            </a:r>
          </a:p>
          <a:p>
            <a:r>
              <a:rPr lang="en-US" sz="1400" b="1" dirty="0">
                <a:latin typeface="Consolas" panose="020B0609020204030204" pitchFamily="49" charset="0"/>
              </a:rPr>
              <a:t>        }  </a:t>
            </a:r>
          </a:p>
          <a:p>
            <a:r>
              <a:rPr lang="en-US" sz="1400" b="1" dirty="0">
                <a:latin typeface="Consolas" panose="020B0609020204030204" pitchFamily="49" charset="0"/>
              </a:rPr>
              <a:t>    }  </a:t>
            </a:r>
          </a:p>
          <a:p>
            <a:r>
              <a:rPr lang="en-US" sz="1400" b="1" dirty="0">
                <a:latin typeface="Consolas" panose="020B0609020204030204" pitchFamily="49" charset="0"/>
              </a:rPr>
              <a:t>    // free native resources if there are any.  </a:t>
            </a:r>
          </a:p>
          <a:p>
            <a:r>
              <a:rPr lang="en-US" sz="1400" b="1" dirty="0">
                <a:latin typeface="Consolas" panose="020B0609020204030204" pitchFamily="49" charset="0"/>
              </a:rPr>
              <a:t>    if (</a:t>
            </a:r>
            <a:r>
              <a:rPr lang="en-US" sz="1400" b="1" dirty="0" err="1">
                <a:latin typeface="Consolas" panose="020B0609020204030204" pitchFamily="49" charset="0"/>
              </a:rPr>
              <a:t>nativeResource</a:t>
            </a:r>
            <a:r>
              <a:rPr lang="en-US" sz="1400" b="1" dirty="0">
                <a:latin typeface="Consolas" panose="020B0609020204030204" pitchFamily="49" charset="0"/>
              </a:rPr>
              <a:t> != </a:t>
            </a:r>
            <a:r>
              <a:rPr lang="en-US" sz="1400" b="1" dirty="0" err="1">
                <a:latin typeface="Consolas" panose="020B0609020204030204" pitchFamily="49" charset="0"/>
              </a:rPr>
              <a:t>IntPtr.Zero</a:t>
            </a:r>
            <a:r>
              <a:rPr lang="en-US" sz="1400" b="1" dirty="0">
                <a:latin typeface="Consolas" panose="020B0609020204030204" pitchFamily="49" charset="0"/>
              </a:rPr>
              <a:t>)   </a:t>
            </a:r>
          </a:p>
          <a:p>
            <a:r>
              <a:rPr lang="en-US" sz="1400" b="1" dirty="0">
                <a:latin typeface="Consolas" panose="020B0609020204030204" pitchFamily="49" charset="0"/>
              </a:rPr>
              <a:t>    {  </a:t>
            </a:r>
          </a:p>
          <a:p>
            <a:r>
              <a:rPr lang="en-US" sz="1400" b="1" dirty="0">
                <a:latin typeface="Consolas" panose="020B0609020204030204" pitchFamily="49" charset="0"/>
              </a:rPr>
              <a:t>        </a:t>
            </a:r>
            <a:r>
              <a:rPr lang="en-US" sz="1400" b="1" dirty="0" err="1">
                <a:latin typeface="Consolas" panose="020B0609020204030204" pitchFamily="49" charset="0"/>
              </a:rPr>
              <a:t>Marshal.FreeHGlobal</a:t>
            </a:r>
            <a:r>
              <a:rPr lang="en-US" sz="1400" b="1" dirty="0">
                <a:latin typeface="Consolas" panose="020B0609020204030204" pitchFamily="49" charset="0"/>
              </a:rPr>
              <a:t>(</a:t>
            </a:r>
            <a:r>
              <a:rPr lang="en-US" sz="1400" b="1" dirty="0" err="1">
                <a:latin typeface="Consolas" panose="020B0609020204030204" pitchFamily="49" charset="0"/>
              </a:rPr>
              <a:t>nativeResource</a:t>
            </a:r>
            <a:r>
              <a:rPr lang="en-US" sz="1400" b="1" dirty="0">
                <a:latin typeface="Consolas" panose="020B0609020204030204" pitchFamily="49" charset="0"/>
              </a:rPr>
              <a:t>);  </a:t>
            </a:r>
          </a:p>
          <a:p>
            <a:r>
              <a:rPr lang="en-US" sz="1400" b="1" dirty="0">
                <a:latin typeface="Consolas" panose="020B0609020204030204" pitchFamily="49" charset="0"/>
              </a:rPr>
              <a:t>        </a:t>
            </a:r>
            <a:r>
              <a:rPr lang="en-US" sz="1400" b="1" dirty="0" err="1">
                <a:latin typeface="Consolas" panose="020B0609020204030204" pitchFamily="49" charset="0"/>
              </a:rPr>
              <a:t>nativeResource</a:t>
            </a:r>
            <a:r>
              <a:rPr lang="en-US" sz="1400" b="1" dirty="0">
                <a:latin typeface="Consolas" panose="020B0609020204030204" pitchFamily="49" charset="0"/>
              </a:rPr>
              <a:t> = </a:t>
            </a:r>
            <a:r>
              <a:rPr lang="en-US" sz="1400" b="1" dirty="0" err="1">
                <a:latin typeface="Consolas" panose="020B0609020204030204" pitchFamily="49" charset="0"/>
              </a:rPr>
              <a:t>IntPtr.Zero</a:t>
            </a:r>
            <a:r>
              <a:rPr lang="en-US" sz="1400" b="1" dirty="0">
                <a:latin typeface="Consolas" panose="020B0609020204030204" pitchFamily="49" charset="0"/>
              </a:rPr>
              <a:t>;  </a:t>
            </a:r>
          </a:p>
          <a:p>
            <a:r>
              <a:rPr lang="en-US" sz="1400" b="1" dirty="0">
                <a:latin typeface="Consolas" panose="020B0609020204030204" pitchFamily="49" charset="0"/>
              </a:rPr>
              <a:t>    }  </a:t>
            </a:r>
          </a:p>
          <a:p>
            <a:r>
              <a:rPr lang="en-US" sz="1400" b="1" dirty="0">
                <a:latin typeface="Consolas" panose="020B0609020204030204" pitchFamily="49" charset="0"/>
              </a:rPr>
              <a:t>} </a:t>
            </a:r>
          </a:p>
        </p:txBody>
      </p:sp>
      <p:sp>
        <p:nvSpPr>
          <p:cNvPr id="5" name="TextBox 4"/>
          <p:cNvSpPr txBox="1"/>
          <p:nvPr/>
        </p:nvSpPr>
        <p:spPr>
          <a:xfrm>
            <a:off x="8412773" y="1028409"/>
            <a:ext cx="4206193" cy="1649682"/>
          </a:xfrm>
          <a:prstGeom prst="rect">
            <a:avLst/>
          </a:prstGeom>
          <a:solidFill>
            <a:schemeClr val="accent4">
              <a:lumMod val="20000"/>
              <a:lumOff val="80000"/>
            </a:schemeClr>
          </a:solidFill>
          <a:ln w="25400">
            <a:solidFill>
              <a:schemeClr val="tx1"/>
            </a:solidFill>
          </a:ln>
        </p:spPr>
        <p:txBody>
          <a:bodyPr wrap="square" lIns="182880" tIns="146304" rIns="182880" bIns="146304" rtlCol="0">
            <a:spAutoFit/>
          </a:bodyPr>
          <a:lstStyle/>
          <a:p>
            <a:r>
              <a:rPr lang="en-US" sz="1100" b="1" dirty="0">
                <a:latin typeface="Consolas" panose="020B0609020204030204" pitchFamily="49" charset="0"/>
              </a:rPr>
              <a:t>public abstract class </a:t>
            </a:r>
            <a:r>
              <a:rPr lang="en-US" sz="1100" b="1" dirty="0" err="1">
                <a:latin typeface="Consolas" panose="020B0609020204030204" pitchFamily="49" charset="0"/>
              </a:rPr>
              <a:t>LoggerBase</a:t>
            </a:r>
            <a:r>
              <a:rPr lang="en-US" sz="1100" b="1" dirty="0">
                <a:latin typeface="Consolas" panose="020B0609020204030204" pitchFamily="49" charset="0"/>
              </a:rPr>
              <a:t> </a:t>
            </a:r>
          </a:p>
          <a:p>
            <a:r>
              <a:rPr lang="en-US" sz="1100" b="1" dirty="0">
                <a:latin typeface="Consolas" panose="020B0609020204030204" pitchFamily="49" charset="0"/>
              </a:rPr>
              <a:t>: </a:t>
            </a:r>
            <a:r>
              <a:rPr lang="en-US" sz="1100" b="1" dirty="0" err="1">
                <a:latin typeface="Consolas" panose="020B0609020204030204" pitchFamily="49" charset="0"/>
              </a:rPr>
              <a:t>EventSource</a:t>
            </a:r>
            <a:r>
              <a:rPr lang="en-US" sz="1100" b="1" dirty="0">
                <a:latin typeface="Consolas" panose="020B0609020204030204" pitchFamily="49" charset="0"/>
              </a:rPr>
              <a:t>, </a:t>
            </a:r>
            <a:r>
              <a:rPr lang="en-US" sz="1100" b="1" dirty="0" err="1">
                <a:latin typeface="Consolas" panose="020B0609020204030204" pitchFamily="49" charset="0"/>
              </a:rPr>
              <a:t>ILogger</a:t>
            </a:r>
            <a:r>
              <a:rPr lang="en-US" sz="1100" b="1" dirty="0">
                <a:latin typeface="Consolas" panose="020B0609020204030204" pitchFamily="49" charset="0"/>
              </a:rPr>
              <a:t>, IDisposable</a:t>
            </a:r>
          </a:p>
          <a:p>
            <a:r>
              <a:rPr lang="en-US" sz="1100" b="1" dirty="0">
                <a:latin typeface="Consolas" panose="020B0609020204030204" pitchFamily="49" charset="0"/>
              </a:rPr>
              <a:t>    {</a:t>
            </a:r>
          </a:p>
          <a:p>
            <a:r>
              <a:rPr lang="en-US" sz="1100" b="1" dirty="0">
                <a:latin typeface="Consolas" panose="020B0609020204030204" pitchFamily="49" charset="0"/>
              </a:rPr>
              <a:t>…</a:t>
            </a:r>
          </a:p>
          <a:p>
            <a:r>
              <a:rPr lang="en-US" sz="1100" b="1" dirty="0">
                <a:latin typeface="Consolas" panose="020B0609020204030204" pitchFamily="49" charset="0"/>
              </a:rPr>
              <a:t>        public void Dispose()</a:t>
            </a:r>
          </a:p>
          <a:p>
            <a:r>
              <a:rPr lang="en-US" sz="1100" b="1" dirty="0">
                <a:latin typeface="Consolas" panose="020B0609020204030204" pitchFamily="49" charset="0"/>
              </a:rPr>
              <a:t>        {</a:t>
            </a:r>
          </a:p>
          <a:p>
            <a:r>
              <a:rPr lang="en-US" sz="1100" b="1" dirty="0">
                <a:latin typeface="Consolas" panose="020B0609020204030204" pitchFamily="49" charset="0"/>
              </a:rPr>
              <a:t>            </a:t>
            </a:r>
            <a:r>
              <a:rPr lang="en-US" sz="1100" b="1" dirty="0" err="1">
                <a:latin typeface="Consolas" panose="020B0609020204030204" pitchFamily="49" charset="0"/>
              </a:rPr>
              <a:t>GC.SuppressFinalize</a:t>
            </a:r>
            <a:r>
              <a:rPr lang="en-US" sz="1100" b="1" dirty="0">
                <a:latin typeface="Consolas" panose="020B0609020204030204" pitchFamily="49" charset="0"/>
              </a:rPr>
              <a:t>(this);</a:t>
            </a:r>
          </a:p>
          <a:p>
            <a:r>
              <a:rPr lang="en-US" sz="1100" b="1" dirty="0">
                <a:latin typeface="Consolas" panose="020B0609020204030204" pitchFamily="49" charset="0"/>
              </a:rPr>
              <a:t>        }</a:t>
            </a:r>
          </a:p>
        </p:txBody>
      </p:sp>
      <p:sp>
        <p:nvSpPr>
          <p:cNvPr id="6" name="Rectangle 5"/>
          <p:cNvSpPr/>
          <p:nvPr/>
        </p:nvSpPr>
        <p:spPr>
          <a:xfrm>
            <a:off x="10607309" y="6514749"/>
            <a:ext cx="1324402" cy="369332"/>
          </a:xfrm>
          <a:prstGeom prst="rect">
            <a:avLst/>
          </a:prstGeom>
        </p:spPr>
        <p:txBody>
          <a:bodyPr wrap="none">
            <a:spAutoFit/>
          </a:bodyPr>
          <a:lstStyle/>
          <a:p>
            <a:r>
              <a:rPr lang="en-US" b="1" dirty="0">
                <a:latin typeface="Consolas" panose="020B0609020204030204" pitchFamily="49" charset="0"/>
              </a:rPr>
              <a:t>NO SAMPLE</a:t>
            </a:r>
            <a:endParaRPr lang="en-US" dirty="0"/>
          </a:p>
        </p:txBody>
      </p:sp>
    </p:spTree>
    <p:extLst>
      <p:ext uri="{BB962C8B-B14F-4D97-AF65-F5344CB8AC3E}">
        <p14:creationId xmlns:p14="http://schemas.microsoft.com/office/powerpoint/2010/main" val="28119494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549019" y="1394165"/>
            <a:ext cx="10515485"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r>
              <a:rPr lang="en-US" sz="2400" b="1" dirty="0">
                <a:latin typeface="Consolas" panose="020B0609020204030204" pitchFamily="49" charset="0"/>
              </a:rPr>
              <a:t>{</a:t>
            </a:r>
          </a:p>
          <a:p>
            <a:r>
              <a:rPr lang="en-US" sz="2400" b="1" dirty="0">
                <a:latin typeface="Consolas" panose="020B0609020204030204" pitchFamily="49" charset="0"/>
              </a:rPr>
              <a:t>    private </a:t>
            </a:r>
            <a:r>
              <a:rPr lang="en-US" sz="2400" b="1" dirty="0" err="1">
                <a:latin typeface="Consolas" panose="020B0609020204030204" pitchFamily="49" charset="0"/>
              </a:rPr>
              <a:t>ILoggerFactory</a:t>
            </a:r>
            <a:r>
              <a:rPr lang="en-US" sz="2400" b="1" dirty="0">
                <a:latin typeface="Consolas" panose="020B0609020204030204" pitchFamily="49" charset="0"/>
              </a:rPr>
              <a:t> factory;</a:t>
            </a:r>
          </a:p>
          <a:p>
            <a:r>
              <a:rPr lang="en-US" sz="2400" b="1" dirty="0">
                <a:latin typeface="Consolas" panose="020B0609020204030204" pitchFamily="49" charset="0"/>
              </a:rPr>
              <a:t>    public abstract bool </a:t>
            </a:r>
            <a:r>
              <a:rPr lang="en-US" sz="2400" b="1" dirty="0" err="1">
                <a:latin typeface="Consolas" panose="020B0609020204030204" pitchFamily="49" charset="0"/>
              </a:rPr>
              <a:t>IsDebugEnabled</a:t>
            </a:r>
            <a:endParaRPr lang="en-US" sz="2400" b="1" dirty="0">
              <a:latin typeface="Consolas" panose="020B0609020204030204" pitchFamily="49" charset="0"/>
            </a:endParaRPr>
          </a:p>
          <a:p>
            <a:r>
              <a:rPr lang="en-US" sz="2400" b="1" dirty="0">
                <a:latin typeface="Consolas" panose="020B0609020204030204" pitchFamily="49" charset="0"/>
              </a:rPr>
              <a:t>    {</a:t>
            </a:r>
          </a:p>
          <a:p>
            <a:r>
              <a:rPr lang="en-US" sz="2400" b="1" dirty="0">
                <a:latin typeface="Consolas" panose="020B0609020204030204" pitchFamily="49" charset="0"/>
              </a:rPr>
              <a:t>        get;</a:t>
            </a:r>
          </a:p>
          <a:p>
            <a:r>
              <a:rPr lang="en-US" sz="2400" b="1" dirty="0">
                <a:latin typeface="Consolas" panose="020B0609020204030204" pitchFamily="49" charset="0"/>
              </a:rPr>
              <a:t>    }</a:t>
            </a:r>
          </a:p>
        </p:txBody>
      </p:sp>
      <p:sp>
        <p:nvSpPr>
          <p:cNvPr id="5" name="Rectangle 4"/>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320997052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Remove IDisposable from the list of Interfaces [CA1063]</a:t>
            </a:r>
          </a:p>
        </p:txBody>
      </p:sp>
      <p:sp>
        <p:nvSpPr>
          <p:cNvPr id="5" name="TextBox 4"/>
          <p:cNvSpPr txBox="1"/>
          <p:nvPr/>
        </p:nvSpPr>
        <p:spPr>
          <a:xfrm>
            <a:off x="549019" y="1394165"/>
            <a:ext cx="10515485"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r>
              <a:rPr lang="en-US" sz="2400" b="1" dirty="0">
                <a:latin typeface="Consolas" panose="020B0609020204030204" pitchFamily="49" charset="0"/>
              </a:rPr>
              <a:t>{</a:t>
            </a:r>
          </a:p>
          <a:p>
            <a:r>
              <a:rPr lang="en-US" sz="2400" b="1" dirty="0">
                <a:latin typeface="Consolas" panose="020B0609020204030204" pitchFamily="49" charset="0"/>
              </a:rPr>
              <a:t>    private </a:t>
            </a:r>
            <a:r>
              <a:rPr lang="en-US" sz="2400" b="1" dirty="0" err="1">
                <a:latin typeface="Consolas" panose="020B0609020204030204" pitchFamily="49" charset="0"/>
              </a:rPr>
              <a:t>ILoggerFactory</a:t>
            </a:r>
            <a:r>
              <a:rPr lang="en-US" sz="2400" b="1" dirty="0">
                <a:latin typeface="Consolas" panose="020B0609020204030204" pitchFamily="49" charset="0"/>
              </a:rPr>
              <a:t> factory;</a:t>
            </a:r>
          </a:p>
          <a:p>
            <a:r>
              <a:rPr lang="en-US" sz="2400" b="1" dirty="0">
                <a:latin typeface="Consolas" panose="020B0609020204030204" pitchFamily="49" charset="0"/>
              </a:rPr>
              <a:t>    public abstract bool </a:t>
            </a:r>
            <a:r>
              <a:rPr lang="en-US" sz="2400" b="1" dirty="0" err="1">
                <a:latin typeface="Consolas" panose="020B0609020204030204" pitchFamily="49" charset="0"/>
              </a:rPr>
              <a:t>IsDebugEnabled</a:t>
            </a:r>
            <a:endParaRPr lang="en-US" sz="2400" b="1" dirty="0">
              <a:latin typeface="Consolas" panose="020B0609020204030204" pitchFamily="49" charset="0"/>
            </a:endParaRPr>
          </a:p>
          <a:p>
            <a:r>
              <a:rPr lang="en-US" sz="2400" b="1" dirty="0">
                <a:latin typeface="Consolas" panose="020B0609020204030204" pitchFamily="49" charset="0"/>
              </a:rPr>
              <a:t>    {</a:t>
            </a:r>
          </a:p>
          <a:p>
            <a:r>
              <a:rPr lang="en-US" sz="2400" b="1" dirty="0">
                <a:latin typeface="Consolas" panose="020B0609020204030204" pitchFamily="49" charset="0"/>
              </a:rPr>
              <a:t>        get;</a:t>
            </a:r>
          </a:p>
          <a:p>
            <a:r>
              <a:rPr lang="en-US" sz="2400" b="1" dirty="0">
                <a:latin typeface="Consolas" panose="020B0609020204030204" pitchFamily="49" charset="0"/>
              </a:rPr>
              <a:t>    }</a:t>
            </a:r>
          </a:p>
        </p:txBody>
      </p:sp>
      <p:sp>
        <p:nvSpPr>
          <p:cNvPr id="4" name="Rectangle 3"/>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28807412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909310"/>
          </a:xfrm>
        </p:spPr>
        <p:txBody>
          <a:bodyPr/>
          <a:lstStyle/>
          <a:p>
            <a:r>
              <a:rPr lang="en-US" dirty="0"/>
              <a:t>NOT Roslyn but darned useful</a:t>
            </a:r>
          </a:p>
          <a:p>
            <a:r>
              <a:rPr lang="en-US" dirty="0"/>
              <a:t>Built into VS2015+ Enterprise</a:t>
            </a:r>
          </a:p>
          <a:p>
            <a:r>
              <a:rPr lang="en-US" dirty="0"/>
              <a:t>Fragments of code that are exact or similar across a solution</a:t>
            </a:r>
          </a:p>
          <a:p>
            <a:r>
              <a:rPr lang="en-US" dirty="0"/>
              <a:t>Common across apps that have been hurried or evolved over time</a:t>
            </a:r>
          </a:p>
          <a:p>
            <a:r>
              <a:rPr lang="en-US" dirty="0"/>
              <a:t>Create difficulties in maintenance</a:t>
            </a:r>
          </a:p>
          <a:p>
            <a:r>
              <a:rPr lang="en-US" dirty="0"/>
              <a:t>Good items to refactor</a:t>
            </a:r>
          </a:p>
          <a:p>
            <a:endParaRPr lang="en-US" dirty="0"/>
          </a:p>
        </p:txBody>
      </p:sp>
      <p:sp>
        <p:nvSpPr>
          <p:cNvPr id="2" name="Title 1"/>
          <p:cNvSpPr>
            <a:spLocks noGrp="1"/>
          </p:cNvSpPr>
          <p:nvPr>
            <p:ph type="title"/>
          </p:nvPr>
        </p:nvSpPr>
        <p:spPr/>
        <p:txBody>
          <a:bodyPr/>
          <a:lstStyle/>
          <a:p>
            <a:r>
              <a:rPr lang="en-US" dirty="0"/>
              <a:t>Code Clone Analysis</a:t>
            </a:r>
          </a:p>
        </p:txBody>
      </p:sp>
    </p:spTree>
    <p:extLst>
      <p:ext uri="{BB962C8B-B14F-4D97-AF65-F5344CB8AC3E}">
        <p14:creationId xmlns:p14="http://schemas.microsoft.com/office/powerpoint/2010/main" val="322764529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731897" y="1278542"/>
            <a:ext cx="10515485" cy="4501745"/>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000" b="1" dirty="0">
                <a:latin typeface="Consolas" panose="020B0609020204030204" pitchFamily="49" charset="0"/>
              </a:rPr>
              <a:t>try</a:t>
            </a:r>
          </a:p>
          <a:p>
            <a:pPr>
              <a:spcBef>
                <a:spcPts val="200"/>
              </a:spcBef>
            </a:pPr>
            <a:r>
              <a:rPr lang="en-US" sz="2000" b="1" dirty="0">
                <a:latin typeface="Consolas" panose="020B0609020204030204" pitchFamily="49" charset="0"/>
              </a:rPr>
              <a:t>{    </a:t>
            </a:r>
          </a:p>
          <a:p>
            <a:pPr lvl="1">
              <a:spcBef>
                <a:spcPts val="200"/>
              </a:spcBef>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hubConnection</a:t>
            </a:r>
            <a:r>
              <a:rPr lang="en-US" sz="2000" b="1" dirty="0">
                <a:latin typeface="Consolas" panose="020B0609020204030204" pitchFamily="49" charset="0"/>
              </a:rPr>
              <a:t> = new </a:t>
            </a:r>
            <a:r>
              <a:rPr lang="en-US" sz="2000" b="1" dirty="0" err="1">
                <a:latin typeface="Consolas" panose="020B0609020204030204" pitchFamily="49" charset="0"/>
              </a:rPr>
              <a:t>HubConnection</a:t>
            </a:r>
            <a:r>
              <a:rPr lang="en-US" sz="2000" b="1" dirty="0">
                <a:latin typeface="Consolas" panose="020B0609020204030204" pitchFamily="49" charset="0"/>
              </a:rPr>
              <a:t>(</a:t>
            </a:r>
            <a:r>
              <a:rPr lang="en-US" sz="2000" b="1" dirty="0" err="1">
                <a:latin typeface="Consolas" panose="020B0609020204030204" pitchFamily="49" charset="0"/>
              </a:rPr>
              <a:t>url</a:t>
            </a:r>
            <a:r>
              <a:rPr lang="en-US" sz="2000" b="1" dirty="0">
                <a:latin typeface="Consolas" panose="020B0609020204030204" pitchFamily="49" charset="0"/>
              </a:rPr>
              <a:t>, new Dictionary&lt;string, string&gt;     {{ "</a:t>
            </a:r>
            <a:r>
              <a:rPr lang="en-US" sz="2000" b="1" dirty="0" err="1">
                <a:latin typeface="Consolas" panose="020B0609020204030204" pitchFamily="49" charset="0"/>
              </a:rPr>
              <a:t>UserName</a:t>
            </a:r>
            <a:r>
              <a:rPr lang="en-US" sz="2000" b="1" dirty="0">
                <a:latin typeface="Consolas" panose="020B0609020204030204" pitchFamily="49" charset="0"/>
              </a:rPr>
              <a:t>", _</a:t>
            </a:r>
            <a:r>
              <a:rPr lang="en-US" sz="2000" b="1" dirty="0" err="1">
                <a:latin typeface="Consolas" panose="020B0609020204030204" pitchFamily="49" charset="0"/>
              </a:rPr>
              <a:t>hubUserName</a:t>
            </a:r>
            <a:r>
              <a:rPr lang="en-US" sz="2000" b="1" dirty="0">
                <a:latin typeface="Consolas" panose="020B0609020204030204" pitchFamily="49" charset="0"/>
              </a:rPr>
              <a:t> },{ "</a:t>
            </a:r>
            <a:r>
              <a:rPr lang="en-US" sz="2000" b="1" dirty="0" err="1">
                <a:latin typeface="Consolas" panose="020B0609020204030204" pitchFamily="49" charset="0"/>
              </a:rPr>
              <a:t>UserToken</a:t>
            </a:r>
            <a:r>
              <a:rPr lang="en-US" sz="2000" b="1" dirty="0">
                <a:latin typeface="Consolas" panose="020B0609020204030204" pitchFamily="49" charset="0"/>
              </a:rPr>
              <a:t>", </a:t>
            </a:r>
            <a:r>
              <a:rPr lang="en-US" sz="2000" b="1" dirty="0" err="1">
                <a:latin typeface="Consolas" panose="020B0609020204030204" pitchFamily="49" charset="0"/>
              </a:rPr>
              <a:t>usertoken.ToString</a:t>
            </a:r>
            <a:r>
              <a:rPr lang="en-US" sz="2000" b="1" dirty="0">
                <a:latin typeface="Consolas" panose="020B0609020204030204" pitchFamily="49" charset="0"/>
              </a:rPr>
              <a:t>() }});    </a:t>
            </a:r>
            <a:r>
              <a:rPr lang="en-US" sz="2000" b="1" dirty="0" err="1">
                <a:latin typeface="Consolas" panose="020B0609020204030204" pitchFamily="49" charset="0"/>
              </a:rPr>
              <a:t>hubConnection.CookieContainer</a:t>
            </a:r>
            <a:r>
              <a:rPr lang="en-US" sz="2000" b="1" dirty="0">
                <a:latin typeface="Consolas" panose="020B0609020204030204" pitchFamily="49" charset="0"/>
              </a:rPr>
              <a:t> = </a:t>
            </a:r>
            <a:r>
              <a:rPr lang="en-US" sz="2000" b="1" dirty="0" err="1">
                <a:latin typeface="Consolas" panose="020B0609020204030204" pitchFamily="49" charset="0"/>
              </a:rPr>
              <a:t>handler.CookieContainer</a:t>
            </a: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 more stuff</a:t>
            </a:r>
          </a:p>
          <a:p>
            <a:pPr>
              <a:spcBef>
                <a:spcPts val="200"/>
              </a:spcBef>
            </a:pP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catch (Exception ex)</a:t>
            </a:r>
          </a:p>
          <a:p>
            <a:pPr>
              <a:spcBef>
                <a:spcPts val="200"/>
              </a:spcBef>
            </a:pP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_</a:t>
            </a:r>
            <a:r>
              <a:rPr lang="en-US" sz="2000" b="1" dirty="0" err="1">
                <a:latin typeface="Consolas" panose="020B0609020204030204" pitchFamily="49" charset="0"/>
              </a:rPr>
              <a:t>log.Error</a:t>
            </a:r>
            <a:r>
              <a:rPr lang="en-US" sz="2000" b="1" dirty="0">
                <a:latin typeface="Consolas" panose="020B0609020204030204" pitchFamily="49" charset="0"/>
              </a:rPr>
              <a:t>(ex, "</a:t>
            </a:r>
            <a:r>
              <a:rPr lang="en-US" sz="2000" b="1" dirty="0" err="1">
                <a:latin typeface="Consolas" panose="020B0609020204030204" pitchFamily="49" charset="0"/>
              </a:rPr>
              <a:t>HubNotificationHandler</a:t>
            </a:r>
            <a:r>
              <a:rPr lang="en-US" sz="2000" b="1" dirty="0">
                <a:latin typeface="Consolas" panose="020B0609020204030204" pitchFamily="49" charset="0"/>
              </a:rPr>
              <a:t>::</a:t>
            </a:r>
            <a:r>
              <a:rPr lang="en-US" sz="2000" b="1" dirty="0" err="1">
                <a:latin typeface="Consolas" panose="020B0609020204030204" pitchFamily="49" charset="0"/>
              </a:rPr>
              <a:t>SubscribeToHubByAddress</a:t>
            </a:r>
            <a:r>
              <a:rPr lang="en-US" sz="2000" b="1" dirty="0">
                <a:latin typeface="Consolas" panose="020B0609020204030204" pitchFamily="49" charset="0"/>
              </a:rPr>
              <a:t> - Exception : " + </a:t>
            </a:r>
            <a:r>
              <a:rPr lang="en-US" sz="2000" b="1" dirty="0" err="1">
                <a:latin typeface="Consolas" panose="020B0609020204030204" pitchFamily="49" charset="0"/>
              </a:rPr>
              <a:t>ex.Message</a:t>
            </a: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a:t>
            </a:r>
            <a:endParaRPr lang="en-US" sz="2800" b="1" dirty="0">
              <a:latin typeface="Consolas" panose="020B0609020204030204" pitchFamily="49" charset="0"/>
            </a:endParaRPr>
          </a:p>
        </p:txBody>
      </p:sp>
      <p:sp>
        <p:nvSpPr>
          <p:cNvPr id="5" name="Rectangle 4"/>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6413361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HubConnection</a:t>
            </a:r>
            <a:r>
              <a:rPr lang="en-US" sz="3600" dirty="0"/>
              <a:t> is never disposed[CA2000]</a:t>
            </a:r>
          </a:p>
        </p:txBody>
      </p:sp>
      <p:sp>
        <p:nvSpPr>
          <p:cNvPr id="4" name="TextBox 3"/>
          <p:cNvSpPr txBox="1"/>
          <p:nvPr/>
        </p:nvSpPr>
        <p:spPr>
          <a:xfrm>
            <a:off x="731897" y="1278542"/>
            <a:ext cx="10515485" cy="4501745"/>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000" b="1" dirty="0">
                <a:latin typeface="Consolas" panose="020B0609020204030204" pitchFamily="49" charset="0"/>
              </a:rPr>
              <a:t>try</a:t>
            </a:r>
          </a:p>
          <a:p>
            <a:pPr>
              <a:spcBef>
                <a:spcPts val="200"/>
              </a:spcBef>
            </a:pPr>
            <a:r>
              <a:rPr lang="en-US" sz="2000" b="1" dirty="0">
                <a:latin typeface="Consolas" panose="020B0609020204030204" pitchFamily="49" charset="0"/>
              </a:rPr>
              <a:t>{    </a:t>
            </a:r>
          </a:p>
          <a:p>
            <a:pPr lvl="1">
              <a:spcBef>
                <a:spcPts val="200"/>
              </a:spcBef>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hubConnection</a:t>
            </a:r>
            <a:r>
              <a:rPr lang="en-US" sz="2000" b="1" dirty="0">
                <a:latin typeface="Consolas" panose="020B0609020204030204" pitchFamily="49" charset="0"/>
              </a:rPr>
              <a:t> = new </a:t>
            </a:r>
            <a:r>
              <a:rPr lang="en-US" sz="2000" b="1" dirty="0" err="1">
                <a:latin typeface="Consolas" panose="020B0609020204030204" pitchFamily="49" charset="0"/>
              </a:rPr>
              <a:t>HubConnection</a:t>
            </a:r>
            <a:r>
              <a:rPr lang="en-US" sz="2000" b="1" dirty="0">
                <a:latin typeface="Consolas" panose="020B0609020204030204" pitchFamily="49" charset="0"/>
              </a:rPr>
              <a:t>(</a:t>
            </a:r>
            <a:r>
              <a:rPr lang="en-US" sz="2000" b="1" dirty="0" err="1">
                <a:latin typeface="Consolas" panose="020B0609020204030204" pitchFamily="49" charset="0"/>
              </a:rPr>
              <a:t>url</a:t>
            </a:r>
            <a:r>
              <a:rPr lang="en-US" sz="2000" b="1" dirty="0">
                <a:latin typeface="Consolas" panose="020B0609020204030204" pitchFamily="49" charset="0"/>
              </a:rPr>
              <a:t>, new Dictionary&lt;string, string&gt;     {{ "</a:t>
            </a:r>
            <a:r>
              <a:rPr lang="en-US" sz="2000" b="1" dirty="0" err="1">
                <a:latin typeface="Consolas" panose="020B0609020204030204" pitchFamily="49" charset="0"/>
              </a:rPr>
              <a:t>UserName</a:t>
            </a:r>
            <a:r>
              <a:rPr lang="en-US" sz="2000" b="1" dirty="0">
                <a:latin typeface="Consolas" panose="020B0609020204030204" pitchFamily="49" charset="0"/>
              </a:rPr>
              <a:t>", _</a:t>
            </a:r>
            <a:r>
              <a:rPr lang="en-US" sz="2000" b="1" dirty="0" err="1">
                <a:latin typeface="Consolas" panose="020B0609020204030204" pitchFamily="49" charset="0"/>
              </a:rPr>
              <a:t>hubUserName</a:t>
            </a:r>
            <a:r>
              <a:rPr lang="en-US" sz="2000" b="1" dirty="0">
                <a:latin typeface="Consolas" panose="020B0609020204030204" pitchFamily="49" charset="0"/>
              </a:rPr>
              <a:t> },{ "</a:t>
            </a:r>
            <a:r>
              <a:rPr lang="en-US" sz="2000" b="1" dirty="0" err="1">
                <a:latin typeface="Consolas" panose="020B0609020204030204" pitchFamily="49" charset="0"/>
              </a:rPr>
              <a:t>UserToken</a:t>
            </a:r>
            <a:r>
              <a:rPr lang="en-US" sz="2000" b="1" dirty="0">
                <a:latin typeface="Consolas" panose="020B0609020204030204" pitchFamily="49" charset="0"/>
              </a:rPr>
              <a:t>", </a:t>
            </a:r>
            <a:r>
              <a:rPr lang="en-US" sz="2000" b="1" dirty="0" err="1">
                <a:latin typeface="Consolas" panose="020B0609020204030204" pitchFamily="49" charset="0"/>
              </a:rPr>
              <a:t>usertoken.ToString</a:t>
            </a:r>
            <a:r>
              <a:rPr lang="en-US" sz="2000" b="1" dirty="0">
                <a:latin typeface="Consolas" panose="020B0609020204030204" pitchFamily="49" charset="0"/>
              </a:rPr>
              <a:t>() }});    </a:t>
            </a:r>
            <a:r>
              <a:rPr lang="en-US" sz="2000" b="1" dirty="0" err="1">
                <a:latin typeface="Consolas" panose="020B0609020204030204" pitchFamily="49" charset="0"/>
              </a:rPr>
              <a:t>hubConnection.CookieContainer</a:t>
            </a:r>
            <a:r>
              <a:rPr lang="en-US" sz="2000" b="1" dirty="0">
                <a:latin typeface="Consolas" panose="020B0609020204030204" pitchFamily="49" charset="0"/>
              </a:rPr>
              <a:t> = </a:t>
            </a:r>
            <a:r>
              <a:rPr lang="en-US" sz="2000" b="1" dirty="0" err="1">
                <a:latin typeface="Consolas" panose="020B0609020204030204" pitchFamily="49" charset="0"/>
              </a:rPr>
              <a:t>handler.CookieContainer</a:t>
            </a: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 more stuff</a:t>
            </a:r>
          </a:p>
          <a:p>
            <a:pPr>
              <a:spcBef>
                <a:spcPts val="200"/>
              </a:spcBef>
            </a:pP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catch (Exception ex)</a:t>
            </a:r>
          </a:p>
          <a:p>
            <a:pPr>
              <a:spcBef>
                <a:spcPts val="200"/>
              </a:spcBef>
            </a:pP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_</a:t>
            </a:r>
            <a:r>
              <a:rPr lang="en-US" sz="2000" b="1" dirty="0" err="1">
                <a:latin typeface="Consolas" panose="020B0609020204030204" pitchFamily="49" charset="0"/>
              </a:rPr>
              <a:t>log.Error</a:t>
            </a:r>
            <a:r>
              <a:rPr lang="en-US" sz="2000" b="1" dirty="0">
                <a:latin typeface="Consolas" panose="020B0609020204030204" pitchFamily="49" charset="0"/>
              </a:rPr>
              <a:t>(ex, "</a:t>
            </a:r>
            <a:r>
              <a:rPr lang="en-US" sz="2000" b="1" dirty="0" err="1">
                <a:latin typeface="Consolas" panose="020B0609020204030204" pitchFamily="49" charset="0"/>
              </a:rPr>
              <a:t>HubNotificationHandler</a:t>
            </a:r>
            <a:r>
              <a:rPr lang="en-US" sz="2000" b="1" dirty="0">
                <a:latin typeface="Consolas" panose="020B0609020204030204" pitchFamily="49" charset="0"/>
              </a:rPr>
              <a:t>::</a:t>
            </a:r>
            <a:r>
              <a:rPr lang="en-US" sz="2000" b="1" dirty="0" err="1">
                <a:latin typeface="Consolas" panose="020B0609020204030204" pitchFamily="49" charset="0"/>
              </a:rPr>
              <a:t>SubscribeToHubByAddress</a:t>
            </a:r>
            <a:r>
              <a:rPr lang="en-US" sz="2000" b="1" dirty="0">
                <a:latin typeface="Consolas" panose="020B0609020204030204" pitchFamily="49" charset="0"/>
              </a:rPr>
              <a:t> - Exception : " + </a:t>
            </a:r>
            <a:r>
              <a:rPr lang="en-US" sz="2000" b="1" dirty="0" err="1">
                <a:latin typeface="Consolas" panose="020B0609020204030204" pitchFamily="49" charset="0"/>
              </a:rPr>
              <a:t>ex.Message</a:t>
            </a: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a:t>
            </a:r>
            <a:endParaRPr lang="en-US" sz="2800" b="1" dirty="0">
              <a:latin typeface="Consolas" panose="020B0609020204030204" pitchFamily="49" charset="0"/>
            </a:endParaRPr>
          </a:p>
        </p:txBody>
      </p:sp>
    </p:spTree>
    <p:extLst>
      <p:ext uri="{BB962C8B-B14F-4D97-AF65-F5344CB8AC3E}">
        <p14:creationId xmlns:p14="http://schemas.microsoft.com/office/powerpoint/2010/main" val="333662482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Investigate before just implementing dispose</a:t>
            </a:r>
          </a:p>
          <a:p>
            <a:r>
              <a:rPr lang="en-US" dirty="0"/>
              <a:t>You can dispose each connection</a:t>
            </a:r>
          </a:p>
          <a:p>
            <a:r>
              <a:rPr lang="en-US" dirty="0" err="1"/>
              <a:t>SignalR</a:t>
            </a:r>
            <a:r>
              <a:rPr lang="en-US" dirty="0"/>
              <a:t> Hub Connections can also use a Singleton pattern with a single instance</a:t>
            </a:r>
          </a:p>
          <a:p>
            <a:r>
              <a:rPr lang="en-US" u="sng" dirty="0">
                <a:hlinkClick r:id="rId2"/>
              </a:rPr>
              <a:t>https://msdn.microsoft.com/en-us/library/microsoft.aspnet.signalr.client.hubconnection.dispose</a:t>
            </a:r>
            <a:endParaRPr lang="en-US" dirty="0"/>
          </a:p>
          <a:p>
            <a:endParaRPr lang="en-US" dirty="0"/>
          </a:p>
        </p:txBody>
      </p:sp>
      <p:sp>
        <p:nvSpPr>
          <p:cNvPr id="2" name="Title 1"/>
          <p:cNvSpPr>
            <a:spLocks noGrp="1"/>
          </p:cNvSpPr>
          <p:nvPr>
            <p:ph type="title"/>
          </p:nvPr>
        </p:nvSpPr>
        <p:spPr/>
        <p:txBody>
          <a:bodyPr>
            <a:normAutofit/>
          </a:bodyPr>
          <a:lstStyle/>
          <a:p>
            <a:r>
              <a:rPr lang="en-US" sz="3600" dirty="0" err="1"/>
              <a:t>HubConnection</a:t>
            </a:r>
            <a:r>
              <a:rPr lang="en-US" sz="3600" dirty="0"/>
              <a:t> is never disposed[CA2000]</a:t>
            </a:r>
          </a:p>
        </p:txBody>
      </p:sp>
    </p:spTree>
    <p:extLst>
      <p:ext uri="{BB962C8B-B14F-4D97-AF65-F5344CB8AC3E}">
        <p14:creationId xmlns:p14="http://schemas.microsoft.com/office/powerpoint/2010/main" val="7969250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 Oriented Violations</a:t>
            </a:r>
          </a:p>
        </p:txBody>
      </p:sp>
      <p:sp>
        <p:nvSpPr>
          <p:cNvPr id="5" name="Text Placeholder 4"/>
          <p:cNvSpPr>
            <a:spLocks noGrp="1"/>
          </p:cNvSpPr>
          <p:nvPr>
            <p:ph type="body" idx="1"/>
          </p:nvPr>
        </p:nvSpPr>
        <p:spPr/>
        <p:txBody>
          <a:bodyPr/>
          <a:lstStyle/>
          <a:p>
            <a:endParaRPr lang="en-US"/>
          </a:p>
        </p:txBody>
      </p:sp>
      <p:pic>
        <p:nvPicPr>
          <p:cNvPr id="3" name="Graphic 2" descr="Bu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7382" y="5781205"/>
            <a:ext cx="914400" cy="914400"/>
          </a:xfrm>
          <a:prstGeom prst="rect">
            <a:avLst/>
          </a:prstGeom>
        </p:spPr>
      </p:pic>
      <p:pic>
        <p:nvPicPr>
          <p:cNvPr id="8" name="Graphic 7" descr="Cran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3390" y="5781205"/>
            <a:ext cx="914400" cy="914400"/>
          </a:xfrm>
          <a:prstGeom prst="rect">
            <a:avLst/>
          </a:prstGeom>
        </p:spPr>
      </p:pic>
    </p:spTree>
    <p:extLst>
      <p:ext uri="{BB962C8B-B14F-4D97-AF65-F5344CB8AC3E}">
        <p14:creationId xmlns:p14="http://schemas.microsoft.com/office/powerpoint/2010/main" val="1141511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4" name="Content Placeholder 2"/>
          <p:cNvSpPr txBox="1">
            <a:spLocks/>
          </p:cNvSpPr>
          <p:nvPr/>
        </p:nvSpPr>
        <p:spPr>
          <a:xfrm>
            <a:off x="457580" y="1394165"/>
            <a:ext cx="9265867" cy="365756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pPr marL="0" indent="0">
              <a:buNone/>
            </a:pPr>
            <a:r>
              <a:rPr lang="en-US" sz="2400" b="1" dirty="0">
                <a:latin typeface="Consolas" panose="020B0609020204030204" pitchFamily="49" charset="0"/>
              </a:rPr>
              <a:t>{</a:t>
            </a:r>
          </a:p>
          <a:p>
            <a:pPr marL="0" indent="0">
              <a:buNone/>
            </a:pPr>
            <a:r>
              <a:rPr lang="en-US" sz="2400" b="1" dirty="0">
                <a:latin typeface="Consolas" panose="020B0609020204030204" pitchFamily="49" charset="0"/>
              </a:rPr>
              <a:t>    public string Name</a:t>
            </a:r>
          </a:p>
          <a:p>
            <a:pPr marL="0" indent="0">
              <a:buNone/>
            </a:pPr>
            <a:r>
              <a:rPr lang="en-US" sz="2400" b="1" dirty="0">
                <a:latin typeface="Consolas" panose="020B0609020204030204" pitchFamily="49" charset="0"/>
              </a:rPr>
              <a:t>    {</a:t>
            </a:r>
          </a:p>
          <a:p>
            <a:pPr marL="0" indent="0">
              <a:buNone/>
            </a:pPr>
            <a:r>
              <a:rPr lang="en-US" sz="2400" b="1" dirty="0">
                <a:latin typeface="Consolas" panose="020B0609020204030204" pitchFamily="49" charset="0"/>
              </a:rPr>
              <a:t>        get;</a:t>
            </a:r>
          </a:p>
          <a:p>
            <a:pPr marL="0" indent="0">
              <a:buNone/>
            </a:pPr>
            <a:r>
              <a:rPr lang="en-US" sz="2400" b="1" dirty="0">
                <a:latin typeface="Consolas" panose="020B0609020204030204" pitchFamily="49" charset="0"/>
              </a:rPr>
              <a:t>        private set;</a:t>
            </a:r>
          </a:p>
          <a:p>
            <a:pPr marL="0" indent="0">
              <a:buNone/>
            </a:pPr>
            <a:r>
              <a:rPr lang="en-US" sz="2400" b="1" dirty="0">
                <a:latin typeface="Consolas" panose="020B0609020204030204" pitchFamily="49" charset="0"/>
              </a:rPr>
              <a:t>    }</a:t>
            </a:r>
          </a:p>
        </p:txBody>
      </p:sp>
      <p:sp>
        <p:nvSpPr>
          <p:cNvPr id="6" name="Rectangle 5"/>
          <p:cNvSpPr/>
          <p:nvPr/>
        </p:nvSpPr>
        <p:spPr>
          <a:xfrm>
            <a:off x="7681261" y="6552875"/>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LgoUtils.cs</a:t>
            </a:r>
            <a:endParaRPr lang="en-US" dirty="0"/>
          </a:p>
        </p:txBody>
      </p:sp>
    </p:spTree>
    <p:extLst>
      <p:ext uri="{BB962C8B-B14F-4D97-AF65-F5344CB8AC3E}">
        <p14:creationId xmlns:p14="http://schemas.microsoft.com/office/powerpoint/2010/main" val="30982126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4" name="Content Placeholder 2"/>
          <p:cNvSpPr txBox="1">
            <a:spLocks/>
          </p:cNvSpPr>
          <p:nvPr/>
        </p:nvSpPr>
        <p:spPr>
          <a:xfrm>
            <a:off x="457580" y="1394165"/>
            <a:ext cx="11338436" cy="4023316"/>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800" b="1" dirty="0">
                <a:latin typeface="Consolas" panose="020B0609020204030204" pitchFamily="49" charset="0"/>
              </a:rPr>
              <a:t>public class </a:t>
            </a:r>
            <a:r>
              <a:rPr lang="en-US" sz="2800" b="1" dirty="0" err="1">
                <a:latin typeface="Consolas" panose="020B0609020204030204" pitchFamily="49" charset="0"/>
              </a:rPr>
              <a:t>AppConst</a:t>
            </a:r>
            <a:endParaRPr lang="en-US" sz="2800" b="1" dirty="0">
              <a:latin typeface="Consolas" panose="020B0609020204030204" pitchFamily="49" charset="0"/>
            </a:endParaRPr>
          </a:p>
          <a:p>
            <a:pPr marL="0" indent="0">
              <a:buNone/>
            </a:pPr>
            <a:r>
              <a:rPr lang="en-US" sz="2800" b="1" dirty="0">
                <a:latin typeface="Consolas" panose="020B0609020204030204" pitchFamily="49" charset="0"/>
              </a:rPr>
              <a:t>{</a:t>
            </a:r>
          </a:p>
          <a:p>
            <a:pPr marL="0" indent="0">
              <a:buNone/>
            </a:pPr>
            <a:r>
              <a:rPr lang="en-US" sz="2800" b="1" dirty="0">
                <a:latin typeface="Consolas" panose="020B0609020204030204" pitchFamily="49" charset="0"/>
              </a:rPr>
              <a:t>    public List&lt;string&gt; </a:t>
            </a:r>
            <a:r>
              <a:rPr lang="en-US" sz="2800" b="1" dirty="0" err="1">
                <a:latin typeface="Consolas" panose="020B0609020204030204" pitchFamily="49" charset="0"/>
              </a:rPr>
              <a:t>SupportedLangs</a:t>
            </a:r>
            <a:r>
              <a:rPr lang="en-US" sz="2800" b="1" dirty="0">
                <a:latin typeface="Consolas" panose="020B0609020204030204" pitchFamily="49" charset="0"/>
              </a:rPr>
              <a:t> = new List&lt;string&gt;()</a:t>
            </a:r>
          </a:p>
          <a:p>
            <a:pPr marL="0" indent="0">
              <a:buNone/>
            </a:pPr>
            <a:r>
              <a:rPr lang="en-US" sz="2800" b="1" dirty="0">
                <a:latin typeface="Consolas" panose="020B0609020204030204" pitchFamily="49" charset="0"/>
              </a:rPr>
              <a:t>    {</a:t>
            </a:r>
          </a:p>
          <a:p>
            <a:pPr marL="0" indent="0">
              <a:buNone/>
            </a:pPr>
            <a:r>
              <a:rPr lang="en-US" sz="2800" b="1" dirty="0">
                <a:latin typeface="Consolas" panose="020B0609020204030204" pitchFamily="49" charset="0"/>
              </a:rPr>
              <a:t>        "</a:t>
            </a:r>
            <a:r>
              <a:rPr lang="en-US" sz="2800" b="1" dirty="0" err="1">
                <a:latin typeface="Consolas" panose="020B0609020204030204" pitchFamily="49" charset="0"/>
              </a:rPr>
              <a:t>en</a:t>
            </a:r>
            <a:r>
              <a:rPr lang="en-US" sz="2800" b="1" dirty="0">
                <a:latin typeface="Consolas" panose="020B0609020204030204" pitchFamily="49" charset="0"/>
              </a:rPr>
              <a:t>-US", "</a:t>
            </a:r>
            <a:r>
              <a:rPr lang="en-US" sz="2800" b="1" dirty="0" err="1">
                <a:latin typeface="Consolas" panose="020B0609020204030204" pitchFamily="49" charset="0"/>
              </a:rPr>
              <a:t>en-en</a:t>
            </a:r>
            <a:r>
              <a:rPr lang="en-US" sz="2800" b="1" dirty="0">
                <a:latin typeface="Consolas" panose="020B0609020204030204" pitchFamily="49" charset="0"/>
              </a:rPr>
              <a:t>", "</a:t>
            </a:r>
            <a:r>
              <a:rPr lang="en-US" sz="2800" b="1" dirty="0" err="1">
                <a:latin typeface="Consolas" panose="020B0609020204030204" pitchFamily="49" charset="0"/>
              </a:rPr>
              <a:t>es-es</a:t>
            </a:r>
            <a:r>
              <a:rPr lang="en-US" sz="2800" b="1" dirty="0">
                <a:latin typeface="Consolas" panose="020B0609020204030204" pitchFamily="49" charset="0"/>
              </a:rPr>
              <a:t>", "</a:t>
            </a:r>
            <a:r>
              <a:rPr lang="en-US" sz="2800" b="1" dirty="0" err="1">
                <a:latin typeface="Consolas" panose="020B0609020204030204" pitchFamily="49" charset="0"/>
              </a:rPr>
              <a:t>fr</a:t>
            </a:r>
            <a:r>
              <a:rPr lang="en-US" sz="2800" b="1" dirty="0">
                <a:latin typeface="Consolas" panose="020B0609020204030204" pitchFamily="49" charset="0"/>
              </a:rPr>
              <a:t>-FR"</a:t>
            </a:r>
          </a:p>
          <a:p>
            <a:pPr marL="0" indent="0">
              <a:buNone/>
            </a:pPr>
            <a:r>
              <a:rPr lang="en-US" sz="2800" b="1" dirty="0">
                <a:latin typeface="Consolas" panose="020B0609020204030204" pitchFamily="49" charset="0"/>
              </a:rPr>
              <a:t>    };</a:t>
            </a:r>
          </a:p>
          <a:p>
            <a:pPr marL="0" indent="0">
              <a:buNone/>
            </a:pPr>
            <a:r>
              <a:rPr lang="en-US" sz="2800" b="1" dirty="0">
                <a:latin typeface="Consolas" panose="020B0609020204030204" pitchFamily="49" charset="0"/>
              </a:rPr>
              <a:t>}</a:t>
            </a:r>
          </a:p>
        </p:txBody>
      </p:sp>
      <p:sp>
        <p:nvSpPr>
          <p:cNvPr id="5" name="Rectangle 4"/>
          <p:cNvSpPr/>
          <p:nvPr/>
        </p:nvSpPr>
        <p:spPr>
          <a:xfrm>
            <a:off x="7681261" y="655287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9221942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not expose Generic lists [CA1002]</a:t>
            </a:r>
          </a:p>
        </p:txBody>
      </p:sp>
      <p:sp>
        <p:nvSpPr>
          <p:cNvPr id="4" name="TextBox 3"/>
          <p:cNvSpPr txBox="1"/>
          <p:nvPr/>
        </p:nvSpPr>
        <p:spPr>
          <a:xfrm>
            <a:off x="819765" y="2779641"/>
            <a:ext cx="11616710" cy="4216539"/>
          </a:xfrm>
          <a:prstGeom prst="rect">
            <a:avLst/>
          </a:prstGeom>
          <a:noFill/>
        </p:spPr>
        <p:txBody>
          <a:bodyPr wrap="square" rtlCol="0">
            <a:spAutoFit/>
          </a:bodyPr>
          <a:lstStyle/>
          <a:p>
            <a:pPr lvl="0"/>
            <a:r>
              <a:rPr lang="en-US" sz="2000" dirty="0"/>
              <a:t>Performance implications</a:t>
            </a:r>
          </a:p>
          <a:p>
            <a:pPr marL="285750" lvl="0" indent="-285750">
              <a:buFont typeface="Arial" panose="020B0604020202020204" pitchFamily="34" charset="0"/>
              <a:buChar char="•"/>
            </a:pPr>
            <a:r>
              <a:rPr lang="en-US" sz="2000" dirty="0"/>
              <a:t>List is designed for performance not inheritance</a:t>
            </a:r>
          </a:p>
          <a:p>
            <a:pPr marL="285750" lvl="0" indent="-285750">
              <a:buFont typeface="Arial" panose="020B0604020202020204" pitchFamily="34" charset="0"/>
              <a:buChar char="•"/>
            </a:pPr>
            <a:r>
              <a:rPr lang="en-US" sz="2000" dirty="0"/>
              <a:t>Exposed in inheritable class</a:t>
            </a:r>
          </a:p>
          <a:p>
            <a:pPr marL="285750" lvl="0" indent="-285750">
              <a:buFont typeface="Arial" panose="020B0604020202020204" pitchFamily="34" charset="0"/>
              <a:buChar char="•"/>
            </a:pPr>
            <a:endParaRPr lang="en-US" sz="2000" dirty="0"/>
          </a:p>
          <a:p>
            <a:pPr lvl="0"/>
            <a:r>
              <a:rPr lang="en-US" sz="2000" dirty="0"/>
              <a:t>Occurs 1219 times</a:t>
            </a:r>
          </a:p>
          <a:p>
            <a:pPr marL="285750" lvl="0" indent="-285750">
              <a:buFont typeface="Arial" panose="020B0604020202020204" pitchFamily="34" charset="0"/>
              <a:buChar char="•"/>
            </a:pPr>
            <a:endParaRPr lang="en-US" sz="2000" dirty="0"/>
          </a:p>
          <a:p>
            <a:r>
              <a:rPr lang="en-US" sz="2000" dirty="0"/>
              <a:t>If the class is not designed to be inherited, seal it.  </a:t>
            </a:r>
          </a:p>
          <a:p>
            <a:r>
              <a:rPr lang="en-US" sz="2000" dirty="0"/>
              <a:t>If you wish the class to be open to inheritance, the following generic collections are designed for inheritance and should be exposed instead of </a:t>
            </a:r>
            <a:r>
              <a:rPr lang="en-US" sz="2000" dirty="0" err="1"/>
              <a:t>System.Collections.Generic.List</a:t>
            </a:r>
            <a:r>
              <a:rPr lang="en-US" sz="2000" dirty="0"/>
              <a:t>&lt;T&gt;.</a:t>
            </a:r>
          </a:p>
          <a:p>
            <a:pPr marL="457200" indent="-457200">
              <a:buFont typeface="Arial" panose="020B0604020202020204" pitchFamily="34" charset="0"/>
              <a:buChar char="•"/>
            </a:pPr>
            <a:r>
              <a:rPr lang="en-US" sz="2000" dirty="0" err="1"/>
              <a:t>System.Collections.ObjectModel.Collection</a:t>
            </a:r>
            <a:r>
              <a:rPr lang="en-US" sz="2000" dirty="0"/>
              <a:t>&lt;T&gt;</a:t>
            </a:r>
          </a:p>
          <a:p>
            <a:pPr marL="457200" indent="-457200">
              <a:buFont typeface="Arial" panose="020B0604020202020204" pitchFamily="34" charset="0"/>
              <a:buChar char="•"/>
            </a:pPr>
            <a:r>
              <a:rPr lang="en-US" sz="2000" dirty="0" err="1"/>
              <a:t>System.Collections.ObjectModel.ReadOnlyCollection</a:t>
            </a:r>
            <a:r>
              <a:rPr lang="en-US" sz="2000" dirty="0"/>
              <a:t>&lt;T&gt;</a:t>
            </a:r>
          </a:p>
          <a:p>
            <a:pPr marL="457200" indent="-457200">
              <a:buFont typeface="Arial" panose="020B0604020202020204" pitchFamily="34" charset="0"/>
              <a:buChar char="•"/>
            </a:pPr>
            <a:r>
              <a:rPr lang="en-US" sz="2000" dirty="0" err="1"/>
              <a:t>System.Collections.ObjectModel.KeyedCollection</a:t>
            </a:r>
            <a:r>
              <a:rPr lang="en-US" sz="2000" dirty="0"/>
              <a:t>&lt;</a:t>
            </a:r>
            <a:r>
              <a:rPr lang="en-US" sz="2000" dirty="0" err="1"/>
              <a:t>TKey</a:t>
            </a:r>
            <a:r>
              <a:rPr lang="en-US" sz="2000" dirty="0"/>
              <a:t>, </a:t>
            </a:r>
            <a:r>
              <a:rPr lang="en-US" sz="2000" dirty="0" err="1"/>
              <a:t>TItem</a:t>
            </a:r>
            <a:r>
              <a:rPr lang="en-US" sz="2000" dirty="0"/>
              <a:t>&gt;</a:t>
            </a:r>
          </a:p>
          <a:p>
            <a:pPr marL="285750" indent="-285750">
              <a:buFont typeface="Arial" panose="020B0604020202020204" pitchFamily="34" charset="0"/>
              <a:buChar char="•"/>
            </a:pPr>
            <a:endParaRPr lang="en-US" sz="2800" dirty="0"/>
          </a:p>
        </p:txBody>
      </p:sp>
      <p:sp>
        <p:nvSpPr>
          <p:cNvPr id="5" name="Content Placeholder 2"/>
          <p:cNvSpPr txBox="1">
            <a:spLocks/>
          </p:cNvSpPr>
          <p:nvPr/>
        </p:nvSpPr>
        <p:spPr>
          <a:xfrm>
            <a:off x="819765" y="1212849"/>
            <a:ext cx="9265867" cy="156679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100" b="1" dirty="0">
                <a:latin typeface="Consolas" panose="020B0609020204030204" pitchFamily="49" charset="0"/>
              </a:rPr>
              <a:t>public class </a:t>
            </a:r>
            <a:r>
              <a:rPr lang="en-US" sz="1100" b="1" dirty="0" err="1">
                <a:latin typeface="Consolas" panose="020B0609020204030204" pitchFamily="49" charset="0"/>
              </a:rPr>
              <a:t>AppConst</a:t>
            </a:r>
            <a:endParaRPr lang="en-US" sz="1100" b="1" dirty="0">
              <a:latin typeface="Consolas" panose="020B0609020204030204" pitchFamily="49" charset="0"/>
            </a:endParaRPr>
          </a:p>
          <a:p>
            <a:pPr marL="0" indent="0">
              <a:buNone/>
            </a:pPr>
            <a:r>
              <a:rPr lang="en-US" sz="1100" b="1" dirty="0">
                <a:latin typeface="Consolas" panose="020B0609020204030204" pitchFamily="49" charset="0"/>
              </a:rPr>
              <a:t>{</a:t>
            </a:r>
          </a:p>
          <a:p>
            <a:pPr marL="0" indent="0">
              <a:buNone/>
            </a:pPr>
            <a:r>
              <a:rPr lang="en-US" sz="1100" b="1" dirty="0">
                <a:latin typeface="Consolas" panose="020B0609020204030204" pitchFamily="49" charset="0"/>
              </a:rPr>
              <a:t>    public List&lt;string&gt; </a:t>
            </a:r>
            <a:r>
              <a:rPr lang="en-US" sz="1100" b="1" dirty="0" err="1">
                <a:latin typeface="Consolas" panose="020B0609020204030204" pitchFamily="49" charset="0"/>
              </a:rPr>
              <a:t>SupportedLangs</a:t>
            </a:r>
            <a:r>
              <a:rPr lang="en-US" sz="1100" b="1" dirty="0">
                <a:latin typeface="Consolas" panose="020B0609020204030204" pitchFamily="49" charset="0"/>
              </a:rPr>
              <a:t> = new List&lt;string&gt;()</a:t>
            </a:r>
          </a:p>
          <a:p>
            <a:pPr marL="0" indent="0">
              <a:buNone/>
            </a:pPr>
            <a:r>
              <a:rPr lang="en-US" sz="1100" b="1" dirty="0">
                <a:latin typeface="Consolas" panose="020B0609020204030204" pitchFamily="49" charset="0"/>
              </a:rPr>
              <a:t>    {</a:t>
            </a:r>
          </a:p>
          <a:p>
            <a:pPr marL="0" indent="0">
              <a:buNone/>
            </a:pPr>
            <a:r>
              <a:rPr lang="en-US" sz="1100" b="1" dirty="0">
                <a:latin typeface="Consolas" panose="020B0609020204030204" pitchFamily="49" charset="0"/>
              </a:rPr>
              <a:t>        "</a:t>
            </a:r>
            <a:r>
              <a:rPr lang="en-US" sz="1100" b="1" dirty="0" err="1">
                <a:latin typeface="Consolas" panose="020B0609020204030204" pitchFamily="49" charset="0"/>
              </a:rPr>
              <a:t>en</a:t>
            </a:r>
            <a:r>
              <a:rPr lang="en-US" sz="1100" b="1" dirty="0">
                <a:latin typeface="Consolas" panose="020B0609020204030204" pitchFamily="49" charset="0"/>
              </a:rPr>
              <a:t>-US", "</a:t>
            </a:r>
            <a:r>
              <a:rPr lang="en-US" sz="1100" b="1" dirty="0" err="1">
                <a:latin typeface="Consolas" panose="020B0609020204030204" pitchFamily="49" charset="0"/>
              </a:rPr>
              <a:t>en-en</a:t>
            </a:r>
            <a:r>
              <a:rPr lang="en-US" sz="1100" b="1" dirty="0">
                <a:latin typeface="Consolas" panose="020B0609020204030204" pitchFamily="49" charset="0"/>
              </a:rPr>
              <a:t>", "</a:t>
            </a:r>
            <a:r>
              <a:rPr lang="en-US" sz="1100" b="1" dirty="0" err="1">
                <a:latin typeface="Consolas" panose="020B0609020204030204" pitchFamily="49" charset="0"/>
              </a:rPr>
              <a:t>es-es</a:t>
            </a:r>
            <a:r>
              <a:rPr lang="en-US" sz="1100" b="1" dirty="0">
                <a:latin typeface="Consolas" panose="020B0609020204030204" pitchFamily="49" charset="0"/>
              </a:rPr>
              <a:t>", "</a:t>
            </a:r>
            <a:r>
              <a:rPr lang="en-US" sz="1100" b="1" dirty="0" err="1">
                <a:latin typeface="Consolas" panose="020B0609020204030204" pitchFamily="49" charset="0"/>
              </a:rPr>
              <a:t>fr</a:t>
            </a:r>
            <a:r>
              <a:rPr lang="en-US" sz="1100" b="1" dirty="0">
                <a:latin typeface="Consolas" panose="020B0609020204030204" pitchFamily="49" charset="0"/>
              </a:rPr>
              <a:t>-FR"</a:t>
            </a:r>
          </a:p>
          <a:p>
            <a:pPr marL="0" indent="0">
              <a:buNone/>
            </a:pPr>
            <a:r>
              <a:rPr lang="en-US" sz="1100" b="1" dirty="0">
                <a:latin typeface="Consolas" panose="020B0609020204030204" pitchFamily="49" charset="0"/>
              </a:rPr>
              <a:t>    };</a:t>
            </a:r>
          </a:p>
          <a:p>
            <a:pPr marL="0" indent="0">
              <a:buNone/>
            </a:pPr>
            <a:r>
              <a:rPr lang="en-US" sz="1100" b="1" dirty="0">
                <a:latin typeface="Consolas" panose="020B0609020204030204" pitchFamily="49" charset="0"/>
              </a:rPr>
              <a:t>}</a:t>
            </a:r>
          </a:p>
        </p:txBody>
      </p:sp>
      <p:sp>
        <p:nvSpPr>
          <p:cNvPr id="7" name="Rectangle 6"/>
          <p:cNvSpPr/>
          <p:nvPr/>
        </p:nvSpPr>
        <p:spPr>
          <a:xfrm>
            <a:off x="7681261" y="655287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5406983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5" name="Content Placeholder 2"/>
          <p:cNvSpPr txBox="1">
            <a:spLocks/>
          </p:cNvSpPr>
          <p:nvPr/>
        </p:nvSpPr>
        <p:spPr>
          <a:xfrm>
            <a:off x="301518" y="1212849"/>
            <a:ext cx="12070011" cy="457195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t>
            </a:r>
            <a:r>
              <a:rPr lang="en-US" sz="1800" b="1" dirty="0" err="1">
                <a:latin typeface="Consolas" panose="020B0609020204030204" pitchFamily="49" charset="0"/>
              </a:rPr>
              <a:t>AttributeUsage</a:t>
            </a:r>
            <a:r>
              <a:rPr lang="en-US" sz="1800" b="1" dirty="0">
                <a:latin typeface="Consolas" panose="020B0609020204030204" pitchFamily="49" charset="0"/>
              </a:rPr>
              <a:t>(</a:t>
            </a:r>
            <a:r>
              <a:rPr lang="en-US" sz="1800" b="1" dirty="0" err="1">
                <a:latin typeface="Consolas" panose="020B0609020204030204" pitchFamily="49" charset="0"/>
              </a:rPr>
              <a:t>AttributeTargets.Class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public class </a:t>
            </a:r>
            <a:r>
              <a:rPr lang="en-US" sz="1800" b="1" dirty="0" err="1">
                <a:latin typeface="Consolas" panose="020B0609020204030204" pitchFamily="49" charset="0"/>
              </a:rPr>
              <a:t>JSONPSupportBehaviorAttribute</a:t>
            </a:r>
            <a:r>
              <a:rPr lang="en-US" sz="1800" b="1" dirty="0">
                <a:latin typeface="Consolas" panose="020B0609020204030204" pitchFamily="49" charset="0"/>
              </a:rPr>
              <a:t> : Attribute, </a:t>
            </a:r>
            <a:r>
              <a:rPr lang="en-US" sz="1800" b="1" dirty="0" err="1">
                <a:latin typeface="Consolas" panose="020B0609020204030204" pitchFamily="49" charset="0"/>
              </a:rPr>
              <a:t>IServiceBehavior</a:t>
            </a:r>
            <a:endParaRPr lang="en-US" sz="1800" b="1" dirty="0">
              <a:latin typeface="Consolas" panose="020B0609020204030204" pitchFamily="49" charset="0"/>
            </a:endParaRP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IServiceBehavior.AddBindingParameters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System.Collections.ObjectModel.Collection</a:t>
            </a:r>
            <a:r>
              <a:rPr lang="en-US" sz="1800" b="1" dirty="0">
                <a:latin typeface="Consolas" panose="020B0609020204030204" pitchFamily="49" charset="0"/>
              </a:rPr>
              <a:t>&lt;</a:t>
            </a:r>
            <a:r>
              <a:rPr lang="en-US" sz="1800" b="1" dirty="0" err="1">
                <a:latin typeface="Consolas" panose="020B0609020204030204" pitchFamily="49" charset="0"/>
              </a:rPr>
              <a:t>ServiceEndpoint</a:t>
            </a:r>
            <a:r>
              <a:rPr lang="en-US" sz="1800" b="1" dirty="0">
                <a:latin typeface="Consolas" panose="020B0609020204030204" pitchFamily="49" charset="0"/>
              </a:rPr>
              <a:t>&gt; endpoints,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BindingParameterCollection</a:t>
            </a:r>
            <a:r>
              <a:rPr lang="en-US" sz="1800" b="1" dirty="0">
                <a:latin typeface="Consolas" panose="020B0609020204030204" pitchFamily="49" charset="0"/>
              </a:rPr>
              <a:t> </a:t>
            </a:r>
            <a:r>
              <a:rPr lang="en-US" sz="1800" b="1" dirty="0" err="1">
                <a:latin typeface="Consolas" panose="020B0609020204030204" pitchFamily="49" charset="0"/>
              </a:rPr>
              <a:t>bindingParameters</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IServiceBehavior.ApplyDispatchBehavior</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IServiceBehavior.Validate</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p>
        </p:txBody>
      </p:sp>
      <p:sp>
        <p:nvSpPr>
          <p:cNvPr id="4" name="Rectangle 3"/>
          <p:cNvSpPr/>
          <p:nvPr/>
        </p:nvSpPr>
        <p:spPr>
          <a:xfrm>
            <a:off x="7681261" y="6552875"/>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10420339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Interface methods should be callable by child types [CA1033]</a:t>
            </a:r>
          </a:p>
        </p:txBody>
      </p:sp>
      <p:sp>
        <p:nvSpPr>
          <p:cNvPr id="4" name="TextBox 3"/>
          <p:cNvSpPr txBox="1"/>
          <p:nvPr/>
        </p:nvSpPr>
        <p:spPr>
          <a:xfrm>
            <a:off x="855643" y="1592262"/>
            <a:ext cx="10961071" cy="1261884"/>
          </a:xfrm>
          <a:prstGeom prst="rect">
            <a:avLst/>
          </a:prstGeom>
          <a:noFill/>
        </p:spPr>
        <p:txBody>
          <a:bodyPr wrap="square" rtlCol="0">
            <a:spAutoFit/>
          </a:bodyPr>
          <a:lstStyle/>
          <a:p>
            <a:pPr lvl="0"/>
            <a:r>
              <a:rPr lang="en-US" sz="2000" dirty="0"/>
              <a:t>Inheritance issues - </a:t>
            </a:r>
            <a:r>
              <a:rPr lang="en-US" dirty="0"/>
              <a:t>Make '</a:t>
            </a:r>
            <a:r>
              <a:rPr lang="en-US" dirty="0" err="1"/>
              <a:t>MyClass</a:t>
            </a:r>
            <a:r>
              <a:rPr lang="en-US" dirty="0"/>
              <a:t>' sealed (a breaking change if this class has previously shipped), implement the method non-explicitly, or implement a new method that exposes the functionality of ‘</a:t>
            </a:r>
            <a:r>
              <a:rPr lang="en-US" dirty="0" err="1"/>
              <a:t>IInterfaceThing</a:t>
            </a:r>
            <a:r>
              <a:rPr lang="en-US" dirty="0"/>
              <a:t>' and is visible to derived classes. </a:t>
            </a:r>
          </a:p>
          <a:p>
            <a:endParaRPr lang="en-US" sz="2000" dirty="0"/>
          </a:p>
        </p:txBody>
      </p:sp>
      <p:sp>
        <p:nvSpPr>
          <p:cNvPr id="5" name="Content Placeholder 2"/>
          <p:cNvSpPr txBox="1">
            <a:spLocks/>
          </p:cNvSpPr>
          <p:nvPr/>
        </p:nvSpPr>
        <p:spPr>
          <a:xfrm>
            <a:off x="274639" y="2674311"/>
            <a:ext cx="12070011" cy="457195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t>
            </a:r>
            <a:r>
              <a:rPr lang="en-US" sz="1800" b="1" dirty="0" err="1">
                <a:latin typeface="Consolas" panose="020B0609020204030204" pitchFamily="49" charset="0"/>
              </a:rPr>
              <a:t>AttributeUsage</a:t>
            </a:r>
            <a:r>
              <a:rPr lang="en-US" sz="1800" b="1" dirty="0">
                <a:latin typeface="Consolas" panose="020B0609020204030204" pitchFamily="49" charset="0"/>
              </a:rPr>
              <a:t>(</a:t>
            </a:r>
            <a:r>
              <a:rPr lang="en-US" sz="1800" b="1" dirty="0" err="1">
                <a:latin typeface="Consolas" panose="020B0609020204030204" pitchFamily="49" charset="0"/>
              </a:rPr>
              <a:t>AttributeTargets.Class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public class </a:t>
            </a:r>
            <a:r>
              <a:rPr lang="en-US" sz="1800" b="1" dirty="0" err="1">
                <a:latin typeface="Consolas" panose="020B0609020204030204" pitchFamily="49" charset="0"/>
              </a:rPr>
              <a:t>JSONPSupportBehaviorAttribute</a:t>
            </a:r>
            <a:r>
              <a:rPr lang="en-US" sz="1800" b="1" dirty="0">
                <a:latin typeface="Consolas" panose="020B0609020204030204" pitchFamily="49" charset="0"/>
              </a:rPr>
              <a:t> : Attribute, </a:t>
            </a:r>
            <a:r>
              <a:rPr lang="en-US" sz="1800" b="1" dirty="0" err="1">
                <a:latin typeface="Consolas" panose="020B0609020204030204" pitchFamily="49" charset="0"/>
              </a:rPr>
              <a:t>IServiceBehavior</a:t>
            </a:r>
            <a:endParaRPr lang="en-US" sz="1800" b="1" dirty="0">
              <a:latin typeface="Consolas" panose="020B0609020204030204" pitchFamily="49" charset="0"/>
            </a:endParaRP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IServiceBehavior.AddBindingParameters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System.Collections.ObjectModel.Collection</a:t>
            </a:r>
            <a:r>
              <a:rPr lang="en-US" sz="1800" b="1" dirty="0">
                <a:latin typeface="Consolas" panose="020B0609020204030204" pitchFamily="49" charset="0"/>
              </a:rPr>
              <a:t>&lt;</a:t>
            </a:r>
            <a:r>
              <a:rPr lang="en-US" sz="1800" b="1" dirty="0" err="1">
                <a:latin typeface="Consolas" panose="020B0609020204030204" pitchFamily="49" charset="0"/>
              </a:rPr>
              <a:t>ServiceEndpoint</a:t>
            </a:r>
            <a:r>
              <a:rPr lang="en-US" sz="1800" b="1" dirty="0">
                <a:latin typeface="Consolas" panose="020B0609020204030204" pitchFamily="49" charset="0"/>
              </a:rPr>
              <a:t>&gt; endpoints,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BindingParameterCollection</a:t>
            </a:r>
            <a:r>
              <a:rPr lang="en-US" sz="1800" b="1" dirty="0">
                <a:latin typeface="Consolas" panose="020B0609020204030204" pitchFamily="49" charset="0"/>
              </a:rPr>
              <a:t> </a:t>
            </a:r>
            <a:r>
              <a:rPr lang="en-US" sz="1800" b="1" dirty="0" err="1">
                <a:latin typeface="Consolas" panose="020B0609020204030204" pitchFamily="49" charset="0"/>
              </a:rPr>
              <a:t>bindingParameters</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IServiceBehavior.ApplyDispatchBehavior</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IServiceBehavior.Validate</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p>
        </p:txBody>
      </p:sp>
      <p:sp>
        <p:nvSpPr>
          <p:cNvPr id="6" name="Rectangle 5"/>
          <p:cNvSpPr/>
          <p:nvPr/>
        </p:nvSpPr>
        <p:spPr>
          <a:xfrm>
            <a:off x="7681261" y="6552875"/>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2950756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Exceptions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18178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Analyze &gt; Analyze Solution for Code Clones</a:t>
            </a:r>
          </a:p>
          <a:p>
            <a:r>
              <a:rPr lang="en-US" dirty="0"/>
              <a:t>May require a “clean” of solution</a:t>
            </a:r>
          </a:p>
          <a:p>
            <a:r>
              <a:rPr lang="en-US" dirty="0"/>
              <a:t>Can take a while.  Coffee/tea break recommended.</a:t>
            </a:r>
          </a:p>
          <a:p>
            <a:endParaRPr lang="en-US" dirty="0"/>
          </a:p>
        </p:txBody>
      </p:sp>
      <p:sp>
        <p:nvSpPr>
          <p:cNvPr id="2" name="Title 1"/>
          <p:cNvSpPr>
            <a:spLocks noGrp="1"/>
          </p:cNvSpPr>
          <p:nvPr>
            <p:ph type="title"/>
          </p:nvPr>
        </p:nvSpPr>
        <p:spPr/>
        <p:txBody>
          <a:bodyPr/>
          <a:lstStyle/>
          <a:p>
            <a:r>
              <a:rPr lang="en-US" dirty="0"/>
              <a:t>Execute Code Clone Analysis</a:t>
            </a:r>
          </a:p>
        </p:txBody>
      </p:sp>
      <p:pic>
        <p:nvPicPr>
          <p:cNvPr id="6" name="Picture 5"/>
          <p:cNvPicPr>
            <a:picLocks noChangeAspect="1"/>
          </p:cNvPicPr>
          <p:nvPr/>
        </p:nvPicPr>
        <p:blipFill>
          <a:blip r:embed="rId2"/>
          <a:stretch>
            <a:fillRect/>
          </a:stretch>
        </p:blipFill>
        <p:spPr>
          <a:xfrm>
            <a:off x="2377799" y="3222945"/>
            <a:ext cx="8977138" cy="3962743"/>
          </a:xfrm>
          <a:prstGeom prst="rect">
            <a:avLst/>
          </a:prstGeom>
        </p:spPr>
      </p:pic>
    </p:spTree>
    <p:extLst>
      <p:ext uri="{BB962C8B-B14F-4D97-AF65-F5344CB8AC3E}">
        <p14:creationId xmlns:p14="http://schemas.microsoft.com/office/powerpoint/2010/main" val="28396757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02963"/>
            <a:ext cx="10149729" cy="5311786"/>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000" b="1" dirty="0">
                <a:latin typeface="Consolas" panose="020B0609020204030204" pitchFamily="49" charset="0"/>
              </a:rPr>
              <a:t>try</a:t>
            </a:r>
          </a:p>
          <a:p>
            <a:pPr marL="0" indent="0">
              <a:buNone/>
            </a:pPr>
            <a:r>
              <a:rPr lang="en-US" sz="2000" b="1" dirty="0">
                <a:latin typeface="Consolas" panose="020B0609020204030204" pitchFamily="49" charset="0"/>
              </a:rPr>
              <a:t>{</a:t>
            </a:r>
          </a:p>
          <a:p>
            <a:pPr marL="0" indent="0">
              <a:buNone/>
            </a:pPr>
            <a:r>
              <a:rPr lang="en-US" sz="2000" b="1" dirty="0">
                <a:latin typeface="Consolas" panose="020B0609020204030204" pitchFamily="49" charset="0"/>
              </a:rPr>
              <a:t>    if (</a:t>
            </a:r>
            <a:r>
              <a:rPr lang="en-US" sz="2000" b="1" dirty="0" err="1">
                <a:latin typeface="Consolas" panose="020B0609020204030204" pitchFamily="49" charset="0"/>
              </a:rPr>
              <a:t>DeviceType</a:t>
            </a:r>
            <a:r>
              <a:rPr lang="en-US" sz="2000" b="1" dirty="0">
                <a:latin typeface="Consolas" panose="020B0609020204030204" pitchFamily="49" charset="0"/>
              </a:rPr>
              <a:t> == "876" || </a:t>
            </a:r>
            <a:r>
              <a:rPr lang="en-US" sz="2000" b="1" dirty="0" err="1">
                <a:latin typeface="Consolas" panose="020B0609020204030204" pitchFamily="49" charset="0"/>
              </a:rPr>
              <a:t>DeviceType</a:t>
            </a:r>
            <a:r>
              <a:rPr lang="en-US" sz="2000" b="1" dirty="0">
                <a:latin typeface="Consolas" panose="020B0609020204030204" pitchFamily="49" charset="0"/>
              </a:rPr>
              <a:t> == "864")</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Data = "PT" + </a:t>
            </a:r>
            <a:r>
              <a:rPr lang="en-US" sz="2000" b="1" dirty="0" err="1">
                <a:latin typeface="Consolas" panose="020B0609020204030204" pitchFamily="49" charset="0"/>
              </a:rPr>
              <a:t>Data.Substring</a:t>
            </a:r>
            <a:r>
              <a:rPr lang="en-US" sz="2000" b="1" dirty="0">
                <a:latin typeface="Consolas" panose="020B0609020204030204" pitchFamily="49" charset="0"/>
              </a:rPr>
              <a:t>(0, </a:t>
            </a:r>
            <a:r>
              <a:rPr lang="en-US" sz="2000" b="1" dirty="0" err="1">
                <a:latin typeface="Consolas" panose="020B0609020204030204" pitchFamily="49" charset="0"/>
              </a:rPr>
              <a:t>Data.IndexOf</a:t>
            </a:r>
            <a:r>
              <a:rPr lang="en-US" sz="2000" b="1" dirty="0">
                <a:latin typeface="Consolas" panose="020B0609020204030204" pitchFamily="49" charset="0"/>
              </a:rPr>
              <a:t>("m") - 1) + "M";</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else</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Data = "PT" + </a:t>
            </a:r>
            <a:r>
              <a:rPr lang="en-US" sz="2000" b="1" dirty="0" err="1">
                <a:latin typeface="Consolas" panose="020B0609020204030204" pitchFamily="49" charset="0"/>
              </a:rPr>
              <a:t>Data.Substring</a:t>
            </a:r>
            <a:r>
              <a:rPr lang="en-US" sz="2000" b="1" dirty="0">
                <a:latin typeface="Consolas" panose="020B0609020204030204" pitchFamily="49" charset="0"/>
              </a:rPr>
              <a:t>(0, </a:t>
            </a:r>
            <a:r>
              <a:rPr lang="en-US" sz="2000" b="1" dirty="0" err="1">
                <a:latin typeface="Consolas" panose="020B0609020204030204" pitchFamily="49" charset="0"/>
              </a:rPr>
              <a:t>Data.IndexOf</a:t>
            </a:r>
            <a:r>
              <a:rPr lang="en-US" sz="2000" b="1" dirty="0">
                <a:latin typeface="Consolas" panose="020B0609020204030204" pitchFamily="49" charset="0"/>
              </a:rPr>
              <a:t>("h") - 1) + "H";</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a:t>
            </a:r>
          </a:p>
          <a:p>
            <a:pPr marL="0" indent="0">
              <a:buNone/>
            </a:pPr>
            <a:r>
              <a:rPr lang="en-US" sz="2000" b="1" dirty="0">
                <a:latin typeface="Consolas" panose="020B0609020204030204" pitchFamily="49" charset="0"/>
              </a:rPr>
              <a:t>catch</a:t>
            </a:r>
          </a:p>
          <a:p>
            <a:pPr marL="0" indent="0">
              <a:buNone/>
            </a:pPr>
            <a:r>
              <a:rPr lang="en-US" sz="2000" b="1" dirty="0">
                <a:latin typeface="Consolas" panose="020B0609020204030204" pitchFamily="49" charset="0"/>
              </a:rPr>
              <a:t>{}</a:t>
            </a:r>
          </a:p>
        </p:txBody>
      </p:sp>
      <p:sp>
        <p:nvSpPr>
          <p:cNvPr id="5" name="Rectangle 4"/>
          <p:cNvSpPr/>
          <p:nvPr/>
        </p:nvSpPr>
        <p:spPr>
          <a:xfrm>
            <a:off x="7681261" y="6552875"/>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298074688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Catch Blocks are Bad [CA1031]</a:t>
            </a:r>
          </a:p>
        </p:txBody>
      </p:sp>
      <p:sp>
        <p:nvSpPr>
          <p:cNvPr id="4" name="TextBox 3"/>
          <p:cNvSpPr txBox="1"/>
          <p:nvPr/>
        </p:nvSpPr>
        <p:spPr>
          <a:xfrm>
            <a:off x="914775" y="5051725"/>
            <a:ext cx="3141437" cy="2369880"/>
          </a:xfrm>
          <a:prstGeom prst="rect">
            <a:avLst/>
          </a:prstGeom>
          <a:noFill/>
        </p:spPr>
        <p:txBody>
          <a:bodyPr wrap="none" rtlCol="0">
            <a:spAutoFit/>
          </a:bodyPr>
          <a:lstStyle/>
          <a:p>
            <a:pPr marL="285750" lvl="0" indent="-285750">
              <a:buFont typeface="Arial" panose="020B0604020202020204" pitchFamily="34" charset="0"/>
              <a:buChar char="•"/>
            </a:pPr>
            <a:r>
              <a:rPr lang="en-US" sz="2400" dirty="0"/>
              <a:t>Why is it empty?</a:t>
            </a:r>
          </a:p>
          <a:p>
            <a:pPr marL="285750" lvl="0" indent="-285750">
              <a:buFont typeface="Arial" panose="020B0604020202020204" pitchFamily="34" charset="0"/>
              <a:buChar char="•"/>
            </a:pPr>
            <a:r>
              <a:rPr lang="en-US" sz="2400" dirty="0"/>
              <a:t>Its eating exceptions!</a:t>
            </a:r>
          </a:p>
          <a:p>
            <a:pPr marL="285750" lvl="0" indent="-285750">
              <a:buFont typeface="Arial" panose="020B0604020202020204" pitchFamily="34" charset="0"/>
              <a:buChar char="•"/>
            </a:pPr>
            <a:r>
              <a:rPr lang="en-US" sz="2400" dirty="0"/>
              <a:t>Comment with intent</a:t>
            </a:r>
          </a:p>
          <a:p>
            <a:pPr marL="285750" lvl="0" indent="-285750">
              <a:buFont typeface="Arial" panose="020B0604020202020204" pitchFamily="34" charset="0"/>
              <a:buChar char="•"/>
            </a:pPr>
            <a:r>
              <a:rPr lang="en-US" sz="2400" dirty="0"/>
              <a:t>Log the exception</a:t>
            </a:r>
          </a:p>
          <a:p>
            <a:pPr marL="285750" lvl="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800" dirty="0"/>
          </a:p>
        </p:txBody>
      </p:sp>
      <p:sp>
        <p:nvSpPr>
          <p:cNvPr id="6" name="Rectangle 5"/>
          <p:cNvSpPr/>
          <p:nvPr/>
        </p:nvSpPr>
        <p:spPr>
          <a:xfrm>
            <a:off x="7681261" y="6552875"/>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
        <p:nvSpPr>
          <p:cNvPr id="7" name="Content Placeholder 2"/>
          <p:cNvSpPr txBox="1">
            <a:spLocks/>
          </p:cNvSpPr>
          <p:nvPr/>
        </p:nvSpPr>
        <p:spPr>
          <a:xfrm>
            <a:off x="457580" y="1202963"/>
            <a:ext cx="10606924" cy="38487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200" b="1" dirty="0">
                <a:latin typeface="Consolas" panose="020B0609020204030204" pitchFamily="49" charset="0"/>
              </a:rPr>
              <a:t>try</a:t>
            </a:r>
          </a:p>
          <a:p>
            <a:pPr marL="0" indent="0">
              <a:buNone/>
            </a:pPr>
            <a:r>
              <a:rPr lang="en-US" sz="1200" b="1" dirty="0">
                <a:latin typeface="Consolas" panose="020B0609020204030204" pitchFamily="49" charset="0"/>
              </a:rPr>
              <a:t>{</a:t>
            </a:r>
          </a:p>
          <a:p>
            <a:pPr marL="0" indent="0">
              <a:buNone/>
            </a:pPr>
            <a:r>
              <a:rPr lang="en-US" sz="1200" b="1" dirty="0">
                <a:latin typeface="Consolas" panose="020B0609020204030204" pitchFamily="49" charset="0"/>
              </a:rPr>
              <a:t>    if (</a:t>
            </a:r>
            <a:r>
              <a:rPr lang="en-US" sz="1200" b="1" dirty="0" err="1">
                <a:latin typeface="Consolas" panose="020B0609020204030204" pitchFamily="49" charset="0"/>
              </a:rPr>
              <a:t>DeviceType</a:t>
            </a:r>
            <a:r>
              <a:rPr lang="en-US" sz="1200" b="1" dirty="0">
                <a:latin typeface="Consolas" panose="020B0609020204030204" pitchFamily="49" charset="0"/>
              </a:rPr>
              <a:t> == "876" || </a:t>
            </a:r>
            <a:r>
              <a:rPr lang="en-US" sz="1200" b="1" dirty="0" err="1">
                <a:latin typeface="Consolas" panose="020B0609020204030204" pitchFamily="49" charset="0"/>
              </a:rPr>
              <a:t>DeviceType</a:t>
            </a:r>
            <a:r>
              <a:rPr lang="en-US" sz="1200" b="1" dirty="0">
                <a:latin typeface="Consolas" panose="020B0609020204030204" pitchFamily="49" charset="0"/>
              </a:rPr>
              <a:t> == "864")</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Data = "PT" + </a:t>
            </a:r>
            <a:r>
              <a:rPr lang="en-US" sz="1200" b="1" dirty="0" err="1">
                <a:latin typeface="Consolas" panose="020B0609020204030204" pitchFamily="49" charset="0"/>
              </a:rPr>
              <a:t>Data.Substring</a:t>
            </a:r>
            <a:r>
              <a:rPr lang="en-US" sz="1200" b="1" dirty="0">
                <a:latin typeface="Consolas" panose="020B0609020204030204" pitchFamily="49" charset="0"/>
              </a:rPr>
              <a:t>(0, </a:t>
            </a:r>
            <a:r>
              <a:rPr lang="en-US" sz="1200" b="1" dirty="0" err="1">
                <a:latin typeface="Consolas" panose="020B0609020204030204" pitchFamily="49" charset="0"/>
              </a:rPr>
              <a:t>Data.IndexOf</a:t>
            </a:r>
            <a:r>
              <a:rPr lang="en-US" sz="1200" b="1" dirty="0">
                <a:latin typeface="Consolas" panose="020B0609020204030204" pitchFamily="49" charset="0"/>
              </a:rPr>
              <a:t>("m") - 1) + "M";</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else</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Data = "PT" + </a:t>
            </a:r>
            <a:r>
              <a:rPr lang="en-US" sz="1200" b="1" dirty="0" err="1">
                <a:latin typeface="Consolas" panose="020B0609020204030204" pitchFamily="49" charset="0"/>
              </a:rPr>
              <a:t>Data.Substring</a:t>
            </a:r>
            <a:r>
              <a:rPr lang="en-US" sz="1200" b="1" dirty="0">
                <a:latin typeface="Consolas" panose="020B0609020204030204" pitchFamily="49" charset="0"/>
              </a:rPr>
              <a:t>(0, </a:t>
            </a:r>
            <a:r>
              <a:rPr lang="en-US" sz="1200" b="1" dirty="0" err="1">
                <a:latin typeface="Consolas" panose="020B0609020204030204" pitchFamily="49" charset="0"/>
              </a:rPr>
              <a:t>Data.IndexOf</a:t>
            </a:r>
            <a:r>
              <a:rPr lang="en-US" sz="1200" b="1" dirty="0">
                <a:latin typeface="Consolas" panose="020B0609020204030204" pitchFamily="49" charset="0"/>
              </a:rPr>
              <a:t>("h") - 1) + "H";</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a:t>
            </a:r>
          </a:p>
          <a:p>
            <a:pPr marL="0" indent="0">
              <a:buNone/>
            </a:pPr>
            <a:r>
              <a:rPr lang="en-US" sz="1200" b="1" dirty="0">
                <a:highlight>
                  <a:srgbClr val="FFFF00"/>
                </a:highlight>
                <a:latin typeface="Consolas" panose="020B0609020204030204" pitchFamily="49" charset="0"/>
              </a:rPr>
              <a:t>catch</a:t>
            </a:r>
          </a:p>
          <a:p>
            <a:pPr marL="0" indent="0">
              <a:buNone/>
            </a:pPr>
            <a:r>
              <a:rPr lang="en-US" sz="1200" b="1" dirty="0">
                <a:highlight>
                  <a:srgbClr val="FFFF00"/>
                </a:highlight>
                <a:latin typeface="Consolas" panose="020B0609020204030204" pitchFamily="49" charset="0"/>
              </a:rPr>
              <a:t>{}</a:t>
            </a:r>
          </a:p>
        </p:txBody>
      </p:sp>
    </p:spTree>
    <p:extLst>
      <p:ext uri="{BB962C8B-B14F-4D97-AF65-F5344CB8AC3E}">
        <p14:creationId xmlns:p14="http://schemas.microsoft.com/office/powerpoint/2010/main" val="24629515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Don’t concatenate strings in a loop [CC0039]</a:t>
            </a:r>
          </a:p>
        </p:txBody>
      </p:sp>
      <p:sp>
        <p:nvSpPr>
          <p:cNvPr id="4" name="TextBox 3"/>
          <p:cNvSpPr txBox="1"/>
          <p:nvPr/>
        </p:nvSpPr>
        <p:spPr>
          <a:xfrm>
            <a:off x="1097653" y="4137335"/>
            <a:ext cx="7533601" cy="461665"/>
          </a:xfrm>
          <a:prstGeom prst="rect">
            <a:avLst/>
          </a:prstGeom>
          <a:noFill/>
        </p:spPr>
        <p:txBody>
          <a:bodyPr wrap="none" rtlCol="0">
            <a:spAutoFit/>
          </a:bodyPr>
          <a:lstStyle/>
          <a:p>
            <a:pPr marL="342900" lvl="0" indent="-342900">
              <a:buFont typeface="Arial" panose="020B0604020202020204" pitchFamily="34" charset="0"/>
              <a:buChar char="•"/>
            </a:pPr>
            <a:r>
              <a:rPr lang="en-US" sz="2400" dirty="0"/>
              <a:t>Less CPU cycles, garbage collector work and overall time</a:t>
            </a:r>
          </a:p>
        </p:txBody>
      </p:sp>
      <p:sp>
        <p:nvSpPr>
          <p:cNvPr id="5" name="Content Placeholder 2"/>
          <p:cNvSpPr txBox="1">
            <a:spLocks/>
          </p:cNvSpPr>
          <p:nvPr/>
        </p:nvSpPr>
        <p:spPr>
          <a:xfrm>
            <a:off x="6492941" y="1577043"/>
            <a:ext cx="5485954" cy="1737341"/>
          </a:xfrm>
          <a:prstGeom prst="rect">
            <a:avLst/>
          </a:prstGeom>
          <a:solidFill>
            <a:schemeClr val="accent4">
              <a:lumMod val="20000"/>
              <a:lumOff val="80000"/>
            </a:schemeClr>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a:t>
            </a:r>
            <a:r>
              <a:rPr lang="en-US" sz="2000" b="1" dirty="0" err="1">
                <a:latin typeface="Consolas" panose="020B0609020204030204" pitchFamily="49" charset="0"/>
              </a:rPr>
              <a:t>String.Empty</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for (</a:t>
            </a:r>
            <a:r>
              <a:rPr lang="en-US" sz="2000" b="1" dirty="0" err="1">
                <a:latin typeface="Consolas" panose="020B0609020204030204" pitchFamily="49" charset="0"/>
              </a:rPr>
              <a:t>var</a:t>
            </a:r>
            <a:r>
              <a:rPr lang="en-US" sz="2000" b="1" dirty="0">
                <a:latin typeface="Consolas" panose="020B0609020204030204" pitchFamily="49" charset="0"/>
              </a:rPr>
              <a:t>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".0";</a:t>
            </a:r>
          </a:p>
          <a:p>
            <a:pPr marL="0" indent="0">
              <a:spcBef>
                <a:spcPts val="200"/>
              </a:spcBef>
              <a:buNone/>
            </a:pPr>
            <a:r>
              <a:rPr lang="en-US" sz="2000" b="1" dirty="0">
                <a:latin typeface="Consolas" panose="020B0609020204030204" pitchFamily="49" charset="0"/>
              </a:rPr>
              <a:t>}</a:t>
            </a:r>
          </a:p>
        </p:txBody>
      </p:sp>
      <p:sp>
        <p:nvSpPr>
          <p:cNvPr id="6" name="Content Placeholder 2"/>
          <p:cNvSpPr txBox="1">
            <a:spLocks/>
          </p:cNvSpPr>
          <p:nvPr/>
        </p:nvSpPr>
        <p:spPr>
          <a:xfrm>
            <a:off x="265700" y="1577043"/>
            <a:ext cx="5943535" cy="19918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StringBuilder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new </a:t>
            </a:r>
            <a:r>
              <a:rPr lang="en-US" sz="2000" b="1" dirty="0" err="1">
                <a:latin typeface="Consolas" panose="020B0609020204030204" pitchFamily="49" charset="0"/>
              </a:rPr>
              <a:t>StringBuilder</a:t>
            </a:r>
            <a:r>
              <a:rPr lang="en-US" sz="2000" b="1" dirty="0">
                <a:latin typeface="Consolas" panose="020B0609020204030204" pitchFamily="49" charset="0"/>
              </a:rPr>
              <a:t>(1024);</a:t>
            </a:r>
          </a:p>
          <a:p>
            <a:pPr marL="0" indent="0">
              <a:spcBef>
                <a:spcPts val="200"/>
              </a:spcBef>
              <a:buNone/>
            </a:pPr>
            <a:r>
              <a:rPr lang="en-US" sz="2000" b="1" dirty="0">
                <a:latin typeface="Consolas" panose="020B0609020204030204" pitchFamily="49" charset="0"/>
              </a:rPr>
              <a:t>for(Int32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toAppend.Append</a:t>
            </a:r>
            <a:r>
              <a:rPr lang="en-US" sz="2000" b="1" dirty="0">
                <a:latin typeface="Consolas" panose="020B0609020204030204" pitchFamily="49" charset="0"/>
              </a:rPr>
              <a:t>(@".0");</a:t>
            </a:r>
          </a:p>
          <a:p>
            <a:pPr marL="0" indent="0">
              <a:spcBef>
                <a:spcPts val="200"/>
              </a:spcBef>
              <a:buNone/>
            </a:pPr>
            <a:r>
              <a:rPr lang="en-US" sz="2000" b="1" dirty="0">
                <a:latin typeface="Consolas" panose="020B0609020204030204" pitchFamily="49" charset="0"/>
              </a:rPr>
              <a:t>}</a:t>
            </a:r>
          </a:p>
        </p:txBody>
      </p:sp>
      <p:sp>
        <p:nvSpPr>
          <p:cNvPr id="7" name="Rectangle 6"/>
          <p:cNvSpPr/>
          <p:nvPr/>
        </p:nvSpPr>
        <p:spPr>
          <a:xfrm>
            <a:off x="8687090" y="6625193"/>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StringHelper.cs</a:t>
            </a:r>
            <a:endParaRPr lang="en-US" dirty="0"/>
          </a:p>
        </p:txBody>
      </p:sp>
    </p:spTree>
    <p:extLst>
      <p:ext uri="{BB962C8B-B14F-4D97-AF65-F5344CB8AC3E}">
        <p14:creationId xmlns:p14="http://schemas.microsoft.com/office/powerpoint/2010/main" val="23139584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883308" y="1257298"/>
            <a:ext cx="11247383" cy="37408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 example #1</a:t>
            </a:r>
          </a:p>
          <a:p>
            <a:pPr marL="0" indent="0">
              <a:spcBef>
                <a:spcPts val="200"/>
              </a:spcBef>
              <a:buNone/>
            </a:pPr>
            <a:r>
              <a:rPr lang="en-US" sz="2000" b="1" dirty="0">
                <a:latin typeface="Consolas" panose="020B0609020204030204" pitchFamily="49" charset="0"/>
              </a:rPr>
              <a:t>if ( </a:t>
            </a:r>
            <a:r>
              <a:rPr lang="en-US" sz="2000" b="1" dirty="0" err="1">
                <a:latin typeface="Consolas" panose="020B0609020204030204" pitchFamily="49" charset="0"/>
              </a:rPr>
              <a:t>String.IsNullOrEmpty</a:t>
            </a:r>
            <a:r>
              <a:rPr lang="en-US" sz="2000" b="1" dirty="0">
                <a:latin typeface="Consolas" panose="020B0609020204030204" pitchFamily="49" charset="0"/>
              </a:rPr>
              <a:t>(this.ZoneDescriptor1) &amp;&amp; this.ZoneDescriptor1 != "0"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this.ZoneDescriptor1 = this.ZoneDescriptor1.Trim(new char [] { '~' });</a:t>
            </a:r>
          </a:p>
          <a:p>
            <a:pPr marL="0" indent="0">
              <a:spcBef>
                <a:spcPts val="200"/>
              </a:spcBef>
              <a:buNone/>
            </a:pPr>
            <a:r>
              <a:rPr lang="en-US" sz="2000" b="1" dirty="0">
                <a:latin typeface="Consolas" panose="020B0609020204030204" pitchFamily="49" charset="0"/>
              </a:rPr>
              <a:t>}</a:t>
            </a:r>
          </a:p>
          <a:p>
            <a:pPr marL="0" indent="0">
              <a:spcBef>
                <a:spcPts val="200"/>
              </a:spcBef>
              <a:buNone/>
            </a:pPr>
            <a:endParaRPr lang="en-US" sz="2000" b="1" dirty="0">
              <a:latin typeface="Consolas" panose="020B0609020204030204" pitchFamily="49" charset="0"/>
            </a:endParaRPr>
          </a:p>
          <a:p>
            <a:pPr marL="0" indent="0">
              <a:spcBef>
                <a:spcPts val="200"/>
              </a:spcBef>
              <a:buNone/>
            </a:pPr>
            <a:r>
              <a:rPr lang="en-US" sz="2000" b="1" dirty="0">
                <a:latin typeface="Consolas" panose="020B0609020204030204" pitchFamily="49" charset="0"/>
              </a:rPr>
              <a:t>// example #2</a:t>
            </a:r>
          </a:p>
          <a:p>
            <a:pPr marL="0" indent="0">
              <a:spcBef>
                <a:spcPts val="200"/>
              </a:spcBef>
              <a:buNone/>
            </a:pPr>
            <a:r>
              <a:rPr lang="en-US" sz="2000" b="1" dirty="0" err="1">
                <a:latin typeface="Consolas" panose="020B0609020204030204" pitchFamily="49" charset="0"/>
              </a:rPr>
              <a:t>obj.StatusName</a:t>
            </a:r>
            <a:r>
              <a:rPr lang="en-US" sz="2000" b="1" dirty="0">
                <a:latin typeface="Consolas" panose="020B0609020204030204" pitchFamily="49" charset="0"/>
              </a:rPr>
              <a:t> = </a:t>
            </a:r>
            <a:r>
              <a:rPr lang="en-US" sz="2000" b="1" dirty="0" err="1">
                <a:latin typeface="Consolas" panose="020B0609020204030204" pitchFamily="49" charset="0"/>
              </a:rPr>
              <a:t>String.IsNullOrEmpty</a:t>
            </a:r>
            <a:r>
              <a:rPr lang="en-US" sz="2000" b="1" dirty="0">
                <a:latin typeface="Consolas" panose="020B0609020204030204" pitchFamily="49" charset="0"/>
              </a:rPr>
              <a:t>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 ? "Not Scheduled"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2951285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 for Empty Strings [CA1820]</a:t>
            </a:r>
          </a:p>
        </p:txBody>
      </p:sp>
      <p:sp>
        <p:nvSpPr>
          <p:cNvPr id="4" name="TextBox 3"/>
          <p:cNvSpPr txBox="1"/>
          <p:nvPr/>
        </p:nvSpPr>
        <p:spPr>
          <a:xfrm>
            <a:off x="1265237" y="5394013"/>
            <a:ext cx="11049000"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 operator for string comparison to check for null and empty </a:t>
            </a:r>
            <a:r>
              <a:rPr lang="en-US" sz="2400" dirty="0" err="1"/>
              <a:t>variablesis</a:t>
            </a:r>
            <a:r>
              <a:rPr lang="en-US" sz="2400" dirty="0"/>
              <a:t> slower than other methods.  </a:t>
            </a:r>
          </a:p>
          <a:p>
            <a:pPr marL="342900" lvl="0" indent="-342900">
              <a:buFont typeface="Arial" panose="020B0604020202020204" pitchFamily="34" charset="0"/>
              <a:buChar char="•"/>
            </a:pPr>
            <a:r>
              <a:rPr lang="en-US" sz="2400" dirty="0"/>
              <a:t>Equals is many more instructions than the equivalent method of </a:t>
            </a:r>
            <a:r>
              <a:rPr lang="en-US" sz="2400" b="1" dirty="0" err="1"/>
              <a:t>IsNullOrEmpty</a:t>
            </a:r>
            <a:endParaRPr lang="en-US" sz="2400" b="1" dirty="0"/>
          </a:p>
        </p:txBody>
      </p:sp>
      <p:sp>
        <p:nvSpPr>
          <p:cNvPr id="5" name="Content Placeholder 2"/>
          <p:cNvSpPr txBox="1">
            <a:spLocks/>
          </p:cNvSpPr>
          <p:nvPr/>
        </p:nvSpPr>
        <p:spPr>
          <a:xfrm>
            <a:off x="595729" y="1212849"/>
            <a:ext cx="11247383" cy="37408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 example #1</a:t>
            </a:r>
          </a:p>
          <a:p>
            <a:pPr marL="0" indent="0">
              <a:spcBef>
                <a:spcPts val="200"/>
              </a:spcBef>
              <a:buNone/>
            </a:pPr>
            <a:r>
              <a:rPr lang="en-US" sz="2000" b="1" dirty="0">
                <a:latin typeface="Consolas" panose="020B0609020204030204" pitchFamily="49" charset="0"/>
              </a:rPr>
              <a:t>if (inisideItem.ZoneDescriptor1 != null &amp;&amp; inisideItem.ZoneDescriptor1 != "0" &amp;&amp; inisideItem.ZoneDescriptor1 !=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inisideItem.ZoneDescriptor1 = inisideItem.ZoneDescriptor1.Trim(new char[] </a:t>
            </a:r>
          </a:p>
          <a:p>
            <a:pPr marL="0" indent="0">
              <a:spcBef>
                <a:spcPts val="200"/>
              </a:spcBef>
              <a:buNone/>
            </a:pPr>
            <a:r>
              <a:rPr lang="en-US" sz="2000" b="1" dirty="0">
                <a:latin typeface="Consolas" panose="020B0609020204030204" pitchFamily="49" charset="0"/>
              </a:rPr>
              <a:t>       { '~' });</a:t>
            </a:r>
          </a:p>
          <a:p>
            <a:pPr marL="0" indent="0">
              <a:spcBef>
                <a:spcPts val="200"/>
              </a:spcBef>
              <a:buNone/>
            </a:pPr>
            <a:r>
              <a:rPr lang="en-US" sz="2000" b="1" dirty="0">
                <a:latin typeface="Consolas" panose="020B0609020204030204" pitchFamily="49" charset="0"/>
              </a:rPr>
              <a:t>}</a:t>
            </a:r>
          </a:p>
          <a:p>
            <a:pPr marL="0" indent="0">
              <a:spcBef>
                <a:spcPts val="200"/>
              </a:spcBef>
              <a:buNone/>
            </a:pPr>
            <a:endParaRPr lang="en-US" sz="2000" b="1" dirty="0">
              <a:latin typeface="Consolas" panose="020B0609020204030204" pitchFamily="49" charset="0"/>
            </a:endParaRPr>
          </a:p>
          <a:p>
            <a:pPr marL="0" indent="0">
              <a:spcBef>
                <a:spcPts val="200"/>
              </a:spcBef>
              <a:buNone/>
            </a:pPr>
            <a:r>
              <a:rPr lang="en-US" sz="2000" b="1" dirty="0">
                <a:latin typeface="Consolas" panose="020B0609020204030204" pitchFamily="49" charset="0"/>
              </a:rPr>
              <a:t>// example #2</a:t>
            </a:r>
          </a:p>
          <a:p>
            <a:pPr marL="0" indent="0">
              <a:spcBef>
                <a:spcPts val="200"/>
              </a:spcBef>
              <a:buNone/>
            </a:pPr>
            <a:r>
              <a:rPr lang="en-US" sz="2000" b="1" dirty="0" err="1">
                <a:latin typeface="Consolas" panose="020B0609020204030204" pitchFamily="49" charset="0"/>
              </a:rPr>
              <a:t>obj.StatusName</a:t>
            </a:r>
            <a:r>
              <a:rPr lang="en-US" sz="2000" b="1" dirty="0">
                <a:latin typeface="Consolas" panose="020B0609020204030204" pitchFamily="49" charset="0"/>
              </a:rPr>
              <a:t>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 </a:t>
            </a:r>
          </a:p>
          <a:p>
            <a:pPr marL="0" indent="0">
              <a:spcBef>
                <a:spcPts val="200"/>
              </a:spcBef>
              <a:buNone/>
            </a:pPr>
            <a:r>
              <a:rPr lang="en-US" sz="2000" b="1" dirty="0">
                <a:latin typeface="Consolas" panose="020B0609020204030204" pitchFamily="49" charset="0"/>
              </a:rPr>
              <a:t>"" ? "Not Scheduled"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a:t>
            </a:r>
          </a:p>
        </p:txBody>
      </p:sp>
      <p:sp>
        <p:nvSpPr>
          <p:cNvPr id="6" name="Rectangle 5"/>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7055246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12849"/>
            <a:ext cx="11247383" cy="461769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LocalizedData</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Test;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NoparsingMethodAvailable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NoOrInvalidDataPassed</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NotificationMessage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HighSpeedNotificationMessage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BatteryChargerFailure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SecondaryCommunicationPathFailure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NetworkAlertMessageReferEMail</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HighSpeedAlarmMessage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Data;</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147483508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 not declare visible instance fields [CA1051]</a:t>
            </a:r>
          </a:p>
        </p:txBody>
      </p:sp>
      <p:sp>
        <p:nvSpPr>
          <p:cNvPr id="4" name="TextBox 3"/>
          <p:cNvSpPr txBox="1"/>
          <p:nvPr/>
        </p:nvSpPr>
        <p:spPr>
          <a:xfrm>
            <a:off x="625474" y="4479613"/>
            <a:ext cx="11049000" cy="1323439"/>
          </a:xfrm>
          <a:prstGeom prst="rect">
            <a:avLst/>
          </a:prstGeom>
          <a:noFill/>
        </p:spPr>
        <p:txBody>
          <a:bodyPr wrap="square" rtlCol="0">
            <a:spAutoFit/>
          </a:bodyPr>
          <a:lstStyle/>
          <a:p>
            <a:pPr marL="342900" lvl="0" indent="-342900">
              <a:buFont typeface="Arial" panose="020B0604020202020204" pitchFamily="34" charset="0"/>
              <a:buChar char="•"/>
            </a:pPr>
            <a:r>
              <a:rPr lang="en-US" sz="2000" dirty="0"/>
              <a:t>Fields should never be exposed publicly in a class. </a:t>
            </a:r>
          </a:p>
          <a:p>
            <a:pPr marL="342900" lvl="0" indent="-342900">
              <a:buFont typeface="Arial" panose="020B0604020202020204" pitchFamily="34" charset="0"/>
              <a:buChar char="•"/>
            </a:pPr>
            <a:r>
              <a:rPr lang="en-US" sz="2000" dirty="0"/>
              <a:t>Properties that just return the value of a private or internal field are optimized to perform on par with accessing a field.</a:t>
            </a:r>
          </a:p>
          <a:p>
            <a:pPr marL="342900" lvl="0" indent="-342900">
              <a:buFont typeface="Arial" panose="020B0604020202020204" pitchFamily="34" charset="0"/>
              <a:buChar char="•"/>
            </a:pPr>
            <a:r>
              <a:rPr lang="en-US" sz="2000" dirty="0"/>
              <a:t>Externally visible fields do not provide any benefits that are unavailable to properties</a:t>
            </a:r>
            <a:endParaRPr lang="en-US" sz="2800" b="1" dirty="0"/>
          </a:p>
        </p:txBody>
      </p:sp>
      <p:sp>
        <p:nvSpPr>
          <p:cNvPr id="5" name="Content Placeholder 2"/>
          <p:cNvSpPr txBox="1">
            <a:spLocks/>
          </p:cNvSpPr>
          <p:nvPr/>
        </p:nvSpPr>
        <p:spPr>
          <a:xfrm>
            <a:off x="457580" y="1212849"/>
            <a:ext cx="11247383" cy="265016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1800" b="1" dirty="0">
                <a:latin typeface="Consolas" panose="020B0609020204030204" pitchFamily="49" charset="0"/>
              </a:rPr>
              <a:t>public class </a:t>
            </a:r>
            <a:r>
              <a:rPr lang="en-US" sz="1800" b="1" dirty="0" err="1">
                <a:latin typeface="Consolas" panose="020B0609020204030204" pitchFamily="49" charset="0"/>
              </a:rPr>
              <a:t>LocalizedData</a:t>
            </a:r>
            <a:endParaRPr lang="en-US" sz="1800" b="1" dirty="0">
              <a:latin typeface="Consolas" panose="020B0609020204030204" pitchFamily="49" charset="0"/>
            </a:endParaRPr>
          </a:p>
          <a:p>
            <a:pPr marL="0" indent="0">
              <a:spcBef>
                <a:spcPts val="200"/>
              </a:spcBef>
              <a:buNone/>
            </a:pP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Test;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NoparsingMethodAvailable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NoOrInvalidDataPassed</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NotificationMessage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HighSpeedNotificationMessage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BatteryChargerFailure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SecondaryCommunicationPathFailure</a:t>
            </a:r>
            <a:r>
              <a:rPr lang="en-US" sz="1800" b="1" dirty="0">
                <a:latin typeface="Consolas" panose="020B0609020204030204" pitchFamily="49" charset="0"/>
              </a:rPr>
              <a:t>;</a:t>
            </a:r>
          </a:p>
        </p:txBody>
      </p:sp>
      <p:sp>
        <p:nvSpPr>
          <p:cNvPr id="6" name="Rectangle 5"/>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374142735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640458" y="1394165"/>
            <a:ext cx="11247383" cy="402331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ApplicationVersion</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public static string </a:t>
            </a:r>
            <a:r>
              <a:rPr lang="en-US" sz="2400" b="1" dirty="0" err="1">
                <a:latin typeface="Consolas" panose="020B0609020204030204" pitchFamily="49" charset="0"/>
              </a:rPr>
              <a:t>applicationVersion</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SystemConfigController</a:t>
            </a:r>
            <a:r>
              <a:rPr lang="en-US" sz="2400" b="1" dirty="0">
                <a:latin typeface="Consolas" panose="020B0609020204030204" pitchFamily="49" charset="0"/>
              </a:rPr>
              <a:t> : </a:t>
            </a:r>
            <a:r>
              <a:rPr lang="en-US" sz="2400" b="1" dirty="0" err="1">
                <a:latin typeface="Consolas" panose="020B0609020204030204" pitchFamily="49" charset="0"/>
              </a:rPr>
              <a:t>BaseController</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static Dictionary&lt;</a:t>
            </a:r>
            <a:r>
              <a:rPr lang="en-US" sz="2400" b="1" dirty="0" err="1">
                <a:latin typeface="Consolas" panose="020B0609020204030204" pitchFamily="49" charset="0"/>
              </a:rPr>
              <a:t>int</a:t>
            </a:r>
            <a:r>
              <a:rPr lang="en-US" sz="2400" b="1" dirty="0">
                <a:latin typeface="Consolas" panose="020B0609020204030204" pitchFamily="49" charset="0"/>
              </a:rPr>
              <a:t>, string&gt; </a:t>
            </a:r>
            <a:r>
              <a:rPr lang="en-US" sz="2400" b="1" dirty="0" err="1">
                <a:latin typeface="Consolas" panose="020B0609020204030204" pitchFamily="49" charset="0"/>
              </a:rPr>
              <a:t>commModels</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5" name="Rectangle 4"/>
          <p:cNvSpPr/>
          <p:nvPr/>
        </p:nvSpPr>
        <p:spPr>
          <a:xfrm>
            <a:off x="8687090" y="6625193"/>
            <a:ext cx="3730508"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JobSchedulingHelper.cs</a:t>
            </a:r>
            <a:endParaRPr lang="en-US" dirty="0"/>
          </a:p>
        </p:txBody>
      </p:sp>
    </p:spTree>
    <p:extLst>
      <p:ext uri="{BB962C8B-B14F-4D97-AF65-F5344CB8AC3E}">
        <p14:creationId xmlns:p14="http://schemas.microsoft.com/office/powerpoint/2010/main" val="22265940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Non-constant fields should not be visible [CA2211]</a:t>
            </a:r>
          </a:p>
        </p:txBody>
      </p:sp>
      <p:sp>
        <p:nvSpPr>
          <p:cNvPr id="4" name="TextBox 3"/>
          <p:cNvSpPr txBox="1"/>
          <p:nvPr/>
        </p:nvSpPr>
        <p:spPr>
          <a:xfrm>
            <a:off x="465886" y="5143164"/>
            <a:ext cx="11049000" cy="1569660"/>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Static fields that are neither constants nor read-only are not thread-safe. </a:t>
            </a:r>
          </a:p>
          <a:p>
            <a:pPr marL="342900" lvl="0" indent="-342900">
              <a:buFont typeface="Arial" panose="020B0604020202020204" pitchFamily="34" charset="0"/>
              <a:buChar char="•"/>
            </a:pPr>
            <a:r>
              <a:rPr lang="en-US" sz="2400" dirty="0"/>
              <a:t>Static fields are best used to store data that does not change. </a:t>
            </a:r>
          </a:p>
          <a:p>
            <a:pPr marL="342900" lvl="0" indent="-342900">
              <a:buFont typeface="Arial" panose="020B0604020202020204" pitchFamily="34" charset="0"/>
              <a:buChar char="•"/>
            </a:pPr>
            <a:r>
              <a:rPr lang="en-US" sz="2400" dirty="0"/>
              <a:t>Make the public static fields into properties, </a:t>
            </a:r>
            <a:r>
              <a:rPr lang="en-US" sz="2400" b="1" dirty="0"/>
              <a:t>OR</a:t>
            </a:r>
            <a:r>
              <a:rPr lang="en-US" sz="2400" dirty="0"/>
              <a:t> declare them constant or read-only.</a:t>
            </a:r>
            <a:endParaRPr lang="en-US" sz="2400" b="1" dirty="0"/>
          </a:p>
        </p:txBody>
      </p:sp>
      <p:sp>
        <p:nvSpPr>
          <p:cNvPr id="5" name="Content Placeholder 2"/>
          <p:cNvSpPr txBox="1">
            <a:spLocks/>
          </p:cNvSpPr>
          <p:nvPr/>
        </p:nvSpPr>
        <p:spPr>
          <a:xfrm>
            <a:off x="366694" y="936970"/>
            <a:ext cx="11247383" cy="402331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ApplicationVersion</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public static string </a:t>
            </a:r>
            <a:r>
              <a:rPr lang="en-US" sz="2400" b="1" dirty="0" err="1">
                <a:latin typeface="Consolas" panose="020B0609020204030204" pitchFamily="49" charset="0"/>
              </a:rPr>
              <a:t>applicationVersion</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SystemConfigController</a:t>
            </a:r>
            <a:r>
              <a:rPr lang="en-US" sz="2400" b="1" dirty="0">
                <a:latin typeface="Consolas" panose="020B0609020204030204" pitchFamily="49" charset="0"/>
              </a:rPr>
              <a:t> : </a:t>
            </a:r>
            <a:r>
              <a:rPr lang="en-US" sz="2400" b="1" dirty="0" err="1">
                <a:latin typeface="Consolas" panose="020B0609020204030204" pitchFamily="49" charset="0"/>
              </a:rPr>
              <a:t>BaseController</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static Dictionary&lt;</a:t>
            </a:r>
            <a:r>
              <a:rPr lang="en-US" sz="2400" b="1" dirty="0" err="1">
                <a:latin typeface="Consolas" panose="020B0609020204030204" pitchFamily="49" charset="0"/>
              </a:rPr>
              <a:t>int</a:t>
            </a:r>
            <a:r>
              <a:rPr lang="en-US" sz="2400" b="1" dirty="0">
                <a:latin typeface="Consolas" panose="020B0609020204030204" pitchFamily="49" charset="0"/>
              </a:rPr>
              <a:t>, string&gt; </a:t>
            </a:r>
            <a:r>
              <a:rPr lang="en-US" sz="2400" b="1" dirty="0" err="1">
                <a:latin typeface="Consolas" panose="020B0609020204030204" pitchFamily="49" charset="0"/>
              </a:rPr>
              <a:t>commModels</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6" name="Rectangle 5"/>
          <p:cNvSpPr/>
          <p:nvPr/>
        </p:nvSpPr>
        <p:spPr>
          <a:xfrm>
            <a:off x="8687090" y="6625193"/>
            <a:ext cx="3730508"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JobSchedulingHelper.cs</a:t>
            </a:r>
            <a:endParaRPr lang="en-US" dirty="0"/>
          </a:p>
        </p:txBody>
      </p:sp>
    </p:spTree>
    <p:extLst>
      <p:ext uri="{BB962C8B-B14F-4D97-AF65-F5344CB8AC3E}">
        <p14:creationId xmlns:p14="http://schemas.microsoft.com/office/powerpoint/2010/main" val="427460800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0293D0-6982-44AC-9BFE-84FCF97889BB}"/>
              </a:ext>
            </a:extLst>
          </p:cNvPr>
          <p:cNvSpPr>
            <a:spLocks noGrp="1"/>
          </p:cNvSpPr>
          <p:nvPr>
            <p:ph type="title"/>
          </p:nvPr>
        </p:nvSpPr>
        <p:spPr/>
        <p:txBody>
          <a:bodyPr/>
          <a:lstStyle/>
          <a:p>
            <a:r>
              <a:rPr lang="en-US" dirty="0"/>
              <a:t>Analyzers in the IDE</a:t>
            </a:r>
          </a:p>
        </p:txBody>
      </p:sp>
    </p:spTree>
    <p:extLst>
      <p:ext uri="{BB962C8B-B14F-4D97-AF65-F5344CB8AC3E}">
        <p14:creationId xmlns:p14="http://schemas.microsoft.com/office/powerpoint/2010/main" val="42194941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r>
              <a:rPr lang="en-US" dirty="0"/>
              <a:t>22 clones, 13 files – some clones inside the same file</a:t>
            </a:r>
          </a:p>
        </p:txBody>
      </p:sp>
      <p:sp>
        <p:nvSpPr>
          <p:cNvPr id="2" name="Title 1"/>
          <p:cNvSpPr>
            <a:spLocks noGrp="1"/>
          </p:cNvSpPr>
          <p:nvPr>
            <p:ph type="title"/>
          </p:nvPr>
        </p:nvSpPr>
        <p:spPr/>
        <p:txBody>
          <a:bodyPr/>
          <a:lstStyle/>
          <a:p>
            <a:r>
              <a:rPr lang="en-US" dirty="0" err="1"/>
              <a:t>CultureInfo</a:t>
            </a:r>
            <a:endParaRPr lang="en-US" dirty="0"/>
          </a:p>
        </p:txBody>
      </p:sp>
      <p:sp>
        <p:nvSpPr>
          <p:cNvPr id="4" name="TextBox 3"/>
          <p:cNvSpPr txBox="1"/>
          <p:nvPr/>
        </p:nvSpPr>
        <p:spPr>
          <a:xfrm>
            <a:off x="1463409" y="2217116"/>
            <a:ext cx="7378943" cy="4401205"/>
          </a:xfrm>
          <a:prstGeom prst="rect">
            <a:avLst/>
          </a:prstGeom>
          <a:solidFill>
            <a:schemeClr val="bg1"/>
          </a:solidFill>
          <a:ln w="25400">
            <a:solidFill>
              <a:schemeClr val="tx1"/>
            </a:solidFill>
          </a:ln>
        </p:spPr>
        <p:txBody>
          <a:bodyPr wrap="none" rtlCol="0">
            <a:spAutoFit/>
          </a:bodyPr>
          <a:lstStyle/>
          <a:p>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r>
              <a:rPr lang="en-US" sz="2000" b="1" dirty="0">
                <a:latin typeface="Consolas" panose="020B0609020204030204" pitchFamily="49" charset="0"/>
              </a:rPr>
              <a:t>if (</a:t>
            </a:r>
            <a:r>
              <a:rPr lang="en-US" sz="2000" b="1" dirty="0" err="1">
                <a:latin typeface="Consolas" panose="020B0609020204030204" pitchFamily="49" charset="0"/>
              </a:rPr>
              <a:t>languages.Count</a:t>
            </a:r>
            <a:r>
              <a:rPr lang="en-US" sz="2000" b="1" dirty="0">
                <a:latin typeface="Consolas" panose="020B0609020204030204" pitchFamily="49" charset="0"/>
              </a:rPr>
              <a:t>() &gt; 0)</a:t>
            </a:r>
          </a:p>
          <a:p>
            <a:r>
              <a:rPr lang="en-US" sz="2000" b="1" dirty="0">
                <a:latin typeface="Consolas" panose="020B0609020204030204" pitchFamily="49" charset="0"/>
              </a:rPr>
              <a:t>{</a:t>
            </a:r>
          </a:p>
          <a:p>
            <a:r>
              <a:rPr lang="en-US" sz="2000" b="1" dirty="0">
                <a:latin typeface="Consolas" panose="020B0609020204030204" pitchFamily="49" charset="0"/>
              </a:rPr>
              <a:t>    try</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new </a:t>
            </a:r>
            <a:r>
              <a:rPr lang="en-US" sz="2000" b="1" dirty="0" err="1">
                <a:latin typeface="Consolas" panose="020B0609020204030204" pitchFamily="49" charset="0"/>
              </a:rPr>
              <a:t>CultureInfo</a:t>
            </a:r>
            <a:r>
              <a:rPr lang="en-US" sz="2000" b="1" dirty="0">
                <a:latin typeface="Consolas" panose="020B0609020204030204" pitchFamily="49" charset="0"/>
              </a:rPr>
              <a:t>(languages[0]);</a:t>
            </a:r>
          </a:p>
          <a:p>
            <a:r>
              <a:rPr lang="en-US" sz="2000" b="1" dirty="0">
                <a:latin typeface="Consolas" panose="020B0609020204030204" pitchFamily="49" charset="0"/>
              </a:rPr>
              <a:t>    }</a:t>
            </a:r>
          </a:p>
          <a:p>
            <a:r>
              <a:rPr lang="en-US" sz="2000" b="1" dirty="0">
                <a:latin typeface="Consolas" panose="020B0609020204030204" pitchFamily="49" charset="0"/>
              </a:rPr>
              <a:t>    catch (</a:t>
            </a:r>
            <a:r>
              <a:rPr lang="en-US" sz="2000" b="1" dirty="0" err="1">
                <a:latin typeface="Consolas" panose="020B0609020204030204" pitchFamily="49" charset="0"/>
              </a:rPr>
              <a:t>CultureNotFoundException</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a:t>
            </a:r>
            <a:r>
              <a:rPr lang="en-US" sz="2000" b="1" dirty="0" err="1">
                <a:latin typeface="Consolas" panose="020B0609020204030204" pitchFamily="49" charset="0"/>
              </a:rPr>
              <a:t>CultureInfo.InvariantCulture</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else</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a:t>
            </a:r>
            <a:r>
              <a:rPr lang="en-US" sz="2000" b="1" dirty="0" err="1">
                <a:latin typeface="Consolas" panose="020B0609020204030204" pitchFamily="49" charset="0"/>
              </a:rPr>
              <a:t>CultureInfo.InvariantCulture</a:t>
            </a:r>
            <a:r>
              <a:rPr lang="en-US" sz="2000" b="1" dirty="0">
                <a:latin typeface="Consolas" panose="020B0609020204030204" pitchFamily="49" charset="0"/>
              </a:rPr>
              <a:t>;</a:t>
            </a:r>
          </a:p>
        </p:txBody>
      </p:sp>
      <p:sp>
        <p:nvSpPr>
          <p:cNvPr id="3" name="Rectangle 2"/>
          <p:cNvSpPr/>
          <p:nvPr/>
        </p:nvSpPr>
        <p:spPr>
          <a:xfrm>
            <a:off x="10332992" y="643365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50887878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Simplify object initialization with an initializer</a:t>
            </a:r>
          </a:p>
        </p:txBody>
      </p:sp>
      <p:sp>
        <p:nvSpPr>
          <p:cNvPr id="3" name="Title 2"/>
          <p:cNvSpPr>
            <a:spLocks noGrp="1"/>
          </p:cNvSpPr>
          <p:nvPr>
            <p:ph type="title"/>
          </p:nvPr>
        </p:nvSpPr>
        <p:spPr/>
        <p:txBody>
          <a:bodyPr/>
          <a:lstStyle/>
          <a:p>
            <a:r>
              <a:rPr lang="en-US" dirty="0"/>
              <a:t>IDE0017 – Object Initialization</a:t>
            </a:r>
          </a:p>
        </p:txBody>
      </p:sp>
      <p:pic>
        <p:nvPicPr>
          <p:cNvPr id="6" name="Picture 5"/>
          <p:cNvPicPr>
            <a:picLocks noChangeAspect="1"/>
          </p:cNvPicPr>
          <p:nvPr/>
        </p:nvPicPr>
        <p:blipFill>
          <a:blip r:embed="rId3"/>
          <a:stretch>
            <a:fillRect/>
          </a:stretch>
        </p:blipFill>
        <p:spPr>
          <a:xfrm>
            <a:off x="2194921" y="1951514"/>
            <a:ext cx="8673016" cy="5117460"/>
          </a:xfrm>
          <a:prstGeom prst="rect">
            <a:avLst/>
          </a:prstGeom>
        </p:spPr>
      </p:pic>
      <p:sp>
        <p:nvSpPr>
          <p:cNvPr id="13" name="Rectangle 12"/>
          <p:cNvSpPr/>
          <p:nvPr/>
        </p:nvSpPr>
        <p:spPr>
          <a:xfrm>
            <a:off x="7606657" y="6740702"/>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AnimalFactory.cs</a:t>
            </a:r>
            <a:endParaRPr lang="en-US" dirty="0"/>
          </a:p>
        </p:txBody>
      </p:sp>
      <p:pic>
        <p:nvPicPr>
          <p:cNvPr id="9" name="Picture 8"/>
          <p:cNvPicPr>
            <a:picLocks noChangeAspect="1"/>
          </p:cNvPicPr>
          <p:nvPr/>
        </p:nvPicPr>
        <p:blipFill>
          <a:blip r:embed="rId4"/>
          <a:stretch>
            <a:fillRect/>
          </a:stretch>
        </p:blipFill>
        <p:spPr>
          <a:xfrm>
            <a:off x="11053962" y="6406703"/>
            <a:ext cx="1382513" cy="474352"/>
          </a:xfrm>
          <a:prstGeom prst="rect">
            <a:avLst/>
          </a:prstGeom>
        </p:spPr>
      </p:pic>
    </p:spTree>
    <p:extLst>
      <p:ext uri="{BB962C8B-B14F-4D97-AF65-F5344CB8AC3E}">
        <p14:creationId xmlns:p14="http://schemas.microsoft.com/office/powerpoint/2010/main" val="51969464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Move out </a:t>
            </a:r>
            <a:r>
              <a:rPr lang="en-US" dirty="0" err="1"/>
              <a:t>vars</a:t>
            </a:r>
            <a:r>
              <a:rPr lang="en-US" dirty="0"/>
              <a:t> inline using new c#7</a:t>
            </a:r>
          </a:p>
        </p:txBody>
      </p:sp>
      <p:sp>
        <p:nvSpPr>
          <p:cNvPr id="3" name="Title 2"/>
          <p:cNvSpPr>
            <a:spLocks noGrp="1"/>
          </p:cNvSpPr>
          <p:nvPr>
            <p:ph type="title"/>
          </p:nvPr>
        </p:nvSpPr>
        <p:spPr/>
        <p:txBody>
          <a:bodyPr/>
          <a:lstStyle/>
          <a:p>
            <a:r>
              <a:rPr lang="en-US" dirty="0"/>
              <a:t>IDE0018 – out var</a:t>
            </a:r>
          </a:p>
        </p:txBody>
      </p:sp>
      <p:pic>
        <p:nvPicPr>
          <p:cNvPr id="5" name="Picture 4"/>
          <p:cNvPicPr>
            <a:picLocks noChangeAspect="1"/>
          </p:cNvPicPr>
          <p:nvPr/>
        </p:nvPicPr>
        <p:blipFill>
          <a:blip r:embed="rId3"/>
          <a:stretch>
            <a:fillRect/>
          </a:stretch>
        </p:blipFill>
        <p:spPr>
          <a:xfrm>
            <a:off x="2926433" y="2399994"/>
            <a:ext cx="7860317" cy="3923809"/>
          </a:xfrm>
          <a:prstGeom prst="rect">
            <a:avLst/>
          </a:prstGeom>
        </p:spPr>
      </p:pic>
      <p:sp>
        <p:nvSpPr>
          <p:cNvPr id="9" name="Rectangle 8"/>
          <p:cNvSpPr/>
          <p:nvPr/>
        </p:nvSpPr>
        <p:spPr>
          <a:xfrm>
            <a:off x="9321141" y="6494798"/>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AnimalFactory.cs</a:t>
            </a:r>
            <a:endParaRPr lang="en-US" dirty="0"/>
          </a:p>
        </p:txBody>
      </p:sp>
      <p:pic>
        <p:nvPicPr>
          <p:cNvPr id="10" name="Picture 9"/>
          <p:cNvPicPr>
            <a:picLocks noChangeAspect="1"/>
          </p:cNvPicPr>
          <p:nvPr/>
        </p:nvPicPr>
        <p:blipFill>
          <a:blip r:embed="rId4"/>
          <a:stretch>
            <a:fillRect/>
          </a:stretch>
        </p:blipFill>
        <p:spPr>
          <a:xfrm>
            <a:off x="10769449" y="6396568"/>
            <a:ext cx="1649015" cy="565791"/>
          </a:xfrm>
          <a:prstGeom prst="rect">
            <a:avLst/>
          </a:prstGeom>
        </p:spPr>
      </p:pic>
    </p:spTree>
    <p:extLst>
      <p:ext uri="{BB962C8B-B14F-4D97-AF65-F5344CB8AC3E}">
        <p14:creationId xmlns:p14="http://schemas.microsoft.com/office/powerpoint/2010/main" val="112587136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Simplify null checks with null coalescing</a:t>
            </a:r>
          </a:p>
        </p:txBody>
      </p:sp>
      <p:sp>
        <p:nvSpPr>
          <p:cNvPr id="3" name="Title 2"/>
          <p:cNvSpPr>
            <a:spLocks noGrp="1"/>
          </p:cNvSpPr>
          <p:nvPr>
            <p:ph type="title"/>
          </p:nvPr>
        </p:nvSpPr>
        <p:spPr/>
        <p:txBody>
          <a:bodyPr/>
          <a:lstStyle/>
          <a:p>
            <a:r>
              <a:rPr lang="en-US" dirty="0"/>
              <a:t>IDE0016 – Simplify </a:t>
            </a:r>
            <a:r>
              <a:rPr lang="en-US" dirty="0" err="1"/>
              <a:t>nul</a:t>
            </a:r>
            <a:r>
              <a:rPr lang="en-US" dirty="0"/>
              <a:t> </a:t>
            </a:r>
            <a:r>
              <a:rPr lang="en-US" dirty="0" err="1"/>
              <a:t>lchecks</a:t>
            </a:r>
            <a:endParaRPr lang="en-US" dirty="0"/>
          </a:p>
        </p:txBody>
      </p:sp>
      <p:pic>
        <p:nvPicPr>
          <p:cNvPr id="8" name="Picture 7"/>
          <p:cNvPicPr>
            <a:picLocks noChangeAspect="1"/>
          </p:cNvPicPr>
          <p:nvPr/>
        </p:nvPicPr>
        <p:blipFill>
          <a:blip r:embed="rId3"/>
          <a:stretch>
            <a:fillRect/>
          </a:stretch>
        </p:blipFill>
        <p:spPr>
          <a:xfrm>
            <a:off x="1920604" y="1851668"/>
            <a:ext cx="9625396" cy="5142857"/>
          </a:xfrm>
          <a:prstGeom prst="rect">
            <a:avLst/>
          </a:prstGeom>
        </p:spPr>
      </p:pic>
      <p:sp>
        <p:nvSpPr>
          <p:cNvPr id="9" name="Rectangle 8"/>
          <p:cNvSpPr/>
          <p:nvPr/>
        </p:nvSpPr>
        <p:spPr>
          <a:xfrm>
            <a:off x="9588413" y="6592836"/>
            <a:ext cx="195758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Bird.cs</a:t>
            </a:r>
            <a:endParaRPr lang="en-US" dirty="0"/>
          </a:p>
        </p:txBody>
      </p:sp>
      <p:pic>
        <p:nvPicPr>
          <p:cNvPr id="10" name="Picture 9"/>
          <p:cNvPicPr>
            <a:picLocks noChangeAspect="1"/>
          </p:cNvPicPr>
          <p:nvPr/>
        </p:nvPicPr>
        <p:blipFill>
          <a:blip r:embed="rId4"/>
          <a:stretch>
            <a:fillRect/>
          </a:stretch>
        </p:blipFill>
        <p:spPr>
          <a:xfrm>
            <a:off x="11096417" y="2005685"/>
            <a:ext cx="1368450" cy="469527"/>
          </a:xfrm>
          <a:prstGeom prst="rect">
            <a:avLst/>
          </a:prstGeom>
        </p:spPr>
      </p:pic>
    </p:spTree>
    <p:extLst>
      <p:ext uri="{BB962C8B-B14F-4D97-AF65-F5344CB8AC3E}">
        <p14:creationId xmlns:p14="http://schemas.microsoft.com/office/powerpoint/2010/main" val="119695696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
        <p:nvSpPr>
          <p:cNvPr id="2" name="TextBox 1"/>
          <p:cNvSpPr txBox="1"/>
          <p:nvPr/>
        </p:nvSpPr>
        <p:spPr>
          <a:xfrm>
            <a:off x="3109311" y="6240432"/>
            <a:ext cx="996685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snippets at  https://github.com/jhealy/RoslynAnalyzerProofs</a:t>
            </a: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7 clones</a:t>
            </a:r>
          </a:p>
        </p:txBody>
      </p:sp>
      <p:sp>
        <p:nvSpPr>
          <p:cNvPr id="2" name="Title 1"/>
          <p:cNvSpPr>
            <a:spLocks noGrp="1"/>
          </p:cNvSpPr>
          <p:nvPr>
            <p:ph type="title"/>
          </p:nvPr>
        </p:nvSpPr>
        <p:spPr/>
        <p:txBody>
          <a:bodyPr/>
          <a:lstStyle/>
          <a:p>
            <a:r>
              <a:rPr lang="en-US" dirty="0" err="1"/>
              <a:t>RadioModel</a:t>
            </a:r>
            <a:endParaRPr lang="en-US" dirty="0"/>
          </a:p>
        </p:txBody>
      </p:sp>
      <p:sp>
        <p:nvSpPr>
          <p:cNvPr id="4" name="TextBox 3"/>
          <p:cNvSpPr txBox="1"/>
          <p:nvPr/>
        </p:nvSpPr>
        <p:spPr>
          <a:xfrm>
            <a:off x="549019" y="2034238"/>
            <a:ext cx="12595115" cy="6740307"/>
          </a:xfrm>
          <a:prstGeom prst="rect">
            <a:avLst/>
          </a:prstGeom>
          <a:solidFill>
            <a:schemeClr val="bg1"/>
          </a:solidFill>
          <a:ln w="25400">
            <a:solidFill>
              <a:schemeClr val="tx1"/>
            </a:solidFill>
          </a:ln>
        </p:spPr>
        <p:txBody>
          <a:bodyPr wrap="none" rtlCol="0">
            <a:spAutoFit/>
          </a:bodyPr>
          <a:lstStyle/>
          <a:p>
            <a:r>
              <a:rPr lang="en-US" b="1" dirty="0" err="1">
                <a:latin typeface="Consolas" panose="020B0609020204030204" pitchFamily="49" charset="0"/>
              </a:rPr>
              <a:t>AdvancedDeviceProgrammingFeaturesList</a:t>
            </a:r>
            <a:r>
              <a:rPr lang="en-US" b="1" dirty="0">
                <a:latin typeface="Consolas" panose="020B0609020204030204" pitchFamily="49" charset="0"/>
              </a:rPr>
              <a:t> = new List&lt;</a:t>
            </a:r>
            <a:r>
              <a:rPr lang="en-US" b="1" dirty="0" err="1">
                <a:latin typeface="Consolas" panose="020B0609020204030204" pitchFamily="49" charset="0"/>
              </a:rPr>
              <a:t>IFeature</a:t>
            </a:r>
            <a:r>
              <a:rPr lang="en-US" b="1" dirty="0">
                <a:latin typeface="Consolas" panose="020B0609020204030204" pitchFamily="49" charset="0"/>
              </a:rPr>
              <a:t>&gt;();</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featuresFactory.CreateSupervisionFeature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featuresFactory.CreateLocalProgrammingFeature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featuresFactory.CreateOldAlarmTimeFeature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featuresFactory.CreateTwoWayVoiceFeature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featuresFactory.CreateHighUsagePlanFeature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featuresFactory.CreateInternalDeviceFeature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(_featuresFactory.CreateUL864CommercialFireFeature());</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featuresFactory.CreateBellOutConnectFeature</a:t>
            </a:r>
            <a:r>
              <a:rPr lang="en-US" b="1" dirty="0">
                <a:latin typeface="Consolas" panose="020B0609020204030204" pitchFamily="49" charset="0"/>
              </a:rPr>
              <a:t>());     </a:t>
            </a:r>
          </a:p>
          <a:p>
            <a:r>
              <a:rPr lang="en-US" b="1" dirty="0" err="1">
                <a:latin typeface="Consolas" panose="020B0609020204030204" pitchFamily="49" charset="0"/>
              </a:rPr>
              <a:t>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featuresFactory.CreateDirectWireAddressFeature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featuresFactory.CreateFaultRelayFeature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featuresFactory.CreateAPLFeature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featuresFactory.CreateCompassOverWirelessFeature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featuresFactory.CreateECPAddressFeature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featuresFactory.CreateIPConnectionFeature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featuresFactory.CreateGSMSupervisionRollOverFeature</a:t>
            </a:r>
            <a:r>
              <a:rPr lang="en-US" b="1" dirty="0">
                <a:latin typeface="Consolas" panose="020B0609020204030204" pitchFamily="49" charset="0"/>
              </a:rPr>
              <a:t>());</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featuresFactory.CreateIcontrolFeature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featuresFactory.CreateZonesFeature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featuresFactory.CreateRemoteServicesFeature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featuresFactory.CreateKeyPadTypeFeature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featuresFactory.CreateMultiPartitionFeature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featuresFactory.CreateMultiModeFeature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featuresFactory.CreateMultiModeAddressFeature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featuresFactory.CreateEthernetPowerSaveFeature</a:t>
            </a:r>
            <a:r>
              <a:rPr lang="en-US" b="1" dirty="0">
                <a:latin typeface="Consolas" panose="020B0609020204030204" pitchFamily="49" charset="0"/>
              </a:rPr>
              <a:t>()); </a:t>
            </a:r>
          </a:p>
        </p:txBody>
      </p:sp>
    </p:spTree>
    <p:extLst>
      <p:ext uri="{BB962C8B-B14F-4D97-AF65-F5344CB8AC3E}">
        <p14:creationId xmlns:p14="http://schemas.microsoft.com/office/powerpoint/2010/main" val="1015296169"/>
      </p:ext>
    </p:extLst>
  </p:cSld>
  <p:clrMapOvr>
    <a:masterClrMapping/>
  </p:clrMapOvr>
  <p:transition>
    <p:fade/>
  </p:transition>
</p:sld>
</file>

<file path=ppt/theme/theme1.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73B22EE95D0644BF7ED261B17F4C50" ma:contentTypeVersion="0" ma:contentTypeDescription="Create a new document." ma:contentTypeScope="" ma:versionID="3b760c6c44ab4e7e0f3b5b059a274ea5">
  <xsd:schema xmlns:xsd="http://www.w3.org/2001/XMLSchema" xmlns:xs="http://www.w3.org/2001/XMLSchema" xmlns:p="http://schemas.microsoft.com/office/2006/metadata/properties" targetNamespace="http://schemas.microsoft.com/office/2006/metadata/properties" ma:root="true" ma:fieldsID="d9b04f2b3467c421b9a62e9aedcf184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www.w3.org/XML/1998/namespace"/>
  </ds:schemaRefs>
</ds:datastoreItem>
</file>

<file path=customXml/itemProps3.xml><?xml version="1.0" encoding="utf-8"?>
<ds:datastoreItem xmlns:ds="http://schemas.openxmlformats.org/officeDocument/2006/customXml" ds:itemID="{EC0E44CA-E4F4-4194-8558-3D833203B1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22407</TotalTime>
  <Words>5506</Words>
  <Application>Microsoft Office PowerPoint</Application>
  <PresentationFormat>Custom</PresentationFormat>
  <Paragraphs>884</Paragraphs>
  <Slides>83</Slides>
  <Notes>10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83</vt:i4>
      </vt:variant>
    </vt:vector>
  </HeadingPairs>
  <TitlesOfParts>
    <vt:vector size="92" baseType="lpstr">
      <vt:lpstr>Arial</vt:lpstr>
      <vt:lpstr>Calibri</vt:lpstr>
      <vt:lpstr>Consolas</vt:lpstr>
      <vt:lpstr>Segoe UI</vt:lpstr>
      <vt:lpstr>Segoe UI Light</vt:lpstr>
      <vt:lpstr>Segoe UI Semilight</vt:lpstr>
      <vt:lpstr>Wingdings</vt:lpstr>
      <vt:lpstr>5-50091_TR24_BO_CT_Template</vt:lpstr>
      <vt:lpstr>TR24 Dark Gray Template</vt:lpstr>
      <vt:lpstr>Roslyn Analyzers and Real World Code clones and disposing and oh my…</vt:lpstr>
      <vt:lpstr>“The Horror, the Horror.”</vt:lpstr>
      <vt:lpstr>Hi, I used Roslyn Analyzers to find this bug.  And I’m sooo happy!</vt:lpstr>
      <vt:lpstr>WARNING</vt:lpstr>
      <vt:lpstr>Code Clone Analysis</vt:lpstr>
      <vt:lpstr>Code Clone Analysis</vt:lpstr>
      <vt:lpstr>Execute Code Clone Analysis</vt:lpstr>
      <vt:lpstr>CultureInfo</vt:lpstr>
      <vt:lpstr>RadioModel</vt:lpstr>
      <vt:lpstr>RadioModel Cloned in all these classes</vt:lpstr>
      <vt:lpstr>Same Code, Same File</vt:lpstr>
      <vt:lpstr>ValidateEmailRegEx</vt:lpstr>
      <vt:lpstr>ValidateEmail RegEx</vt:lpstr>
      <vt:lpstr>Cloned Code Analysis</vt:lpstr>
      <vt:lpstr>Portability Analyzer for .NET Core</vt:lpstr>
      <vt:lpstr>Portabililty Analyzer</vt:lpstr>
      <vt:lpstr>Portability Analyzer</vt:lpstr>
      <vt:lpstr>Live Static Code Analysis</vt:lpstr>
      <vt:lpstr>Live Static Code Analyzer</vt:lpstr>
      <vt:lpstr>DEMO: Analyzers in Action</vt:lpstr>
      <vt:lpstr>Enabling core analyzers</vt:lpstr>
      <vt:lpstr>3rd Party Analyzers</vt:lpstr>
      <vt:lpstr>3rd Party Analyzers</vt:lpstr>
      <vt:lpstr>Code Cracker for C#</vt:lpstr>
      <vt:lpstr>SonarAnalyzer.CSharp nuget</vt:lpstr>
      <vt:lpstr>Explore Various Analyzer Packs</vt:lpstr>
      <vt:lpstr>Running the Rules</vt:lpstr>
      <vt:lpstr>Dump to File</vt:lpstr>
      <vt:lpstr>Rule and Analysis Demo</vt:lpstr>
      <vt:lpstr>Overview of Violations</vt:lpstr>
      <vt:lpstr>Grading Defects by Area</vt:lpstr>
      <vt:lpstr>Client Example: Defects by Area</vt:lpstr>
      <vt:lpstr>Client Example: Defects by Project</vt:lpstr>
      <vt:lpstr>Client Example: Defects by File</vt:lpstr>
      <vt:lpstr>Reviewing the Code</vt:lpstr>
      <vt:lpstr>Spot the problem</vt:lpstr>
      <vt:lpstr>Spot the problem</vt:lpstr>
      <vt:lpstr>Spot the problem</vt:lpstr>
      <vt:lpstr>Methods should not be empty [S1186]</vt:lpstr>
      <vt:lpstr>Spot the problem</vt:lpstr>
      <vt:lpstr>TryParse results not checked [CA1806]</vt:lpstr>
      <vt:lpstr>Spot the Problem</vt:lpstr>
      <vt:lpstr>PowerPoint Presentation</vt:lpstr>
      <vt:lpstr>Spot the problem</vt:lpstr>
      <vt:lpstr>CA1008 – Enums should have a zero value</vt:lpstr>
      <vt:lpstr>Spot the problem</vt:lpstr>
      <vt:lpstr>HINT: Code is never executed [CS0472] </vt:lpstr>
      <vt:lpstr>HINT: Code is never executed [CS0472] </vt:lpstr>
      <vt:lpstr>Code is never executed [CS0472] </vt:lpstr>
      <vt:lpstr>The Big “D”</vt:lpstr>
      <vt:lpstr>“D” is for dispose</vt:lpstr>
      <vt:lpstr>Spot the problem</vt:lpstr>
      <vt:lpstr>Object should be disposed [CA2000]</vt:lpstr>
      <vt:lpstr>Spot the problem</vt:lpstr>
      <vt:lpstr>Spot the problem</vt:lpstr>
      <vt:lpstr>Spot the problem</vt:lpstr>
      <vt:lpstr>Modify to call Dispose(true) and GC.SupressFinalize [CA1063]</vt:lpstr>
      <vt:lpstr>Spot the problem</vt:lpstr>
      <vt:lpstr>Remove IDisposable from the list of Interfaces [CA1063]</vt:lpstr>
      <vt:lpstr>Spot the problem</vt:lpstr>
      <vt:lpstr>HubConnection is never disposed[CA2000]</vt:lpstr>
      <vt:lpstr>HubConnection is never disposed[CA2000]</vt:lpstr>
      <vt:lpstr>Object Oriented Violations</vt:lpstr>
      <vt:lpstr>Spot the OO problem</vt:lpstr>
      <vt:lpstr>Spot the OO problem</vt:lpstr>
      <vt:lpstr>Do not expose Generic lists [CA1002]</vt:lpstr>
      <vt:lpstr>Spot the OO problem</vt:lpstr>
      <vt:lpstr>Interface methods should be callable by child types [CA1033]</vt:lpstr>
      <vt:lpstr>Exceptions</vt:lpstr>
      <vt:lpstr>Spot the problem</vt:lpstr>
      <vt:lpstr>Empty Catch Blocks are Bad [CA1031]</vt:lpstr>
      <vt:lpstr>Don’t concatenate strings in a loop [CC0039]</vt:lpstr>
      <vt:lpstr>Spot the problem</vt:lpstr>
      <vt:lpstr>Test for Empty Strings [CA1820]</vt:lpstr>
      <vt:lpstr>Spot the problem</vt:lpstr>
      <vt:lpstr>Do not declare visible instance fields [CA1051]</vt:lpstr>
      <vt:lpstr>Spot the problem</vt:lpstr>
      <vt:lpstr>Non-constant fields should not be visible [CA2211]</vt:lpstr>
      <vt:lpstr>Analyzers in the IDE</vt:lpstr>
      <vt:lpstr>IDE0017 – Object Initialization</vt:lpstr>
      <vt:lpstr>IDE0018 – out var</vt:lpstr>
      <vt:lpstr>IDE0016 – Simplify nul lchecks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TechReady 24</cp:keywords>
  <dc:description>Template: Mitchell Derrey, Silver Fox Productions_x000d_
Formatting: _x000d_
Audience Type:</dc:description>
  <cp:lastModifiedBy>Joe Healy</cp:lastModifiedBy>
  <cp:revision>635</cp:revision>
  <dcterms:created xsi:type="dcterms:W3CDTF">2014-06-10T19:28:25Z</dcterms:created>
  <dcterms:modified xsi:type="dcterms:W3CDTF">2021-06-11T02:14:14Z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0x010100A073B22EE95D0644BF7ED261B17F4C50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jhealy@microsoft.com</vt:lpwstr>
  </property>
  <property fmtid="{D5CDD505-2E9C-101B-9397-08002B2CF9AE}" pid="17" name="MSIP_Label_f42aa342-8706-4288-bd11-ebb85995028c_SetDate">
    <vt:lpwstr>2018-06-11T14:53:11.3643237Z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